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27"/>
  </p:notesMasterIdLst>
  <p:sldIdLst>
    <p:sldId id="256" r:id="rId2"/>
    <p:sldId id="295" r:id="rId3"/>
    <p:sldId id="302" r:id="rId4"/>
    <p:sldId id="257" r:id="rId5"/>
    <p:sldId id="299" r:id="rId6"/>
    <p:sldId id="258" r:id="rId7"/>
    <p:sldId id="300" r:id="rId8"/>
    <p:sldId id="297" r:id="rId9"/>
    <p:sldId id="301" r:id="rId10"/>
    <p:sldId id="303" r:id="rId11"/>
    <p:sldId id="305" r:id="rId12"/>
    <p:sldId id="307" r:id="rId13"/>
    <p:sldId id="306" r:id="rId14"/>
    <p:sldId id="308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</p:sldIdLst>
  <p:sldSz cx="9144000" cy="5143500" type="screen16x9"/>
  <p:notesSz cx="6858000" cy="9144000"/>
  <p:embeddedFontLst>
    <p:embeddedFont>
      <p:font typeface="Malgun Gothic" panose="020B0503020000020004" pitchFamily="50" charset="-127"/>
      <p:regular r:id="rId28"/>
      <p:bold r:id="rId29"/>
    </p:embeddedFont>
    <p:embeddedFont>
      <p:font typeface="Bree Serif" panose="020B0600000101010101" charset="0"/>
      <p:regular r:id="rId30"/>
    </p:embeddedFont>
    <p:embeddedFont>
      <p:font typeface="Roboto Black" panose="02000000000000000000" pitchFamily="2" charset="0"/>
      <p:bold r:id="rId31"/>
      <p:boldItalic r:id="rId32"/>
    </p:embeddedFont>
    <p:embeddedFont>
      <p:font typeface="Roboto Light" panose="02000000000000000000" pitchFamily="2" charset="0"/>
      <p:regular r:id="rId33"/>
      <p:bold r:id="rId34"/>
      <p:italic r:id="rId35"/>
      <p:boldItalic r:id="rId36"/>
    </p:embeddedFont>
    <p:embeddedFont>
      <p:font typeface="Roboto Mono Regular" panose="020B0600000101010101" charset="0"/>
      <p:regular r:id="rId37"/>
      <p:bold r:id="rId38"/>
      <p:italic r:id="rId39"/>
      <p:boldItalic r:id="rId40"/>
    </p:embeddedFont>
    <p:embeddedFont>
      <p:font typeface="배달의민족 도현" panose="020B0600000101010101" pitchFamily="50" charset="-127"/>
      <p:regular r:id="rId41"/>
    </p:embeddedFont>
    <p:embeddedFont>
      <p:font typeface="배달의민족 주아" panose="02020603020101020101" pitchFamily="18" charset="-127"/>
      <p:regular r:id="rId42"/>
    </p:embeddedFont>
    <p:embeddedFont>
      <p:font typeface="타이포_파피루스 EB" panose="02020503020101020101" pitchFamily="18" charset="-127"/>
      <p:regular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665E174-24CE-48A8-9127-040C55BED583}">
  <a:tblStyle styleId="{7665E174-24CE-48A8-9127-040C55BED5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2471" autoAdjust="0"/>
  </p:normalViewPr>
  <p:slideViewPr>
    <p:cSldViewPr snapToGrid="0">
      <p:cViewPr varScale="1">
        <p:scale>
          <a:sx n="109" d="100"/>
          <a:sy n="109" d="100"/>
        </p:scale>
        <p:origin x="1674" y="9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안녕하세요</a:t>
            </a:r>
            <a:r>
              <a:rPr lang="en-US" altLang="ko-KR" dirty="0"/>
              <a:t>! </a:t>
            </a:r>
            <a:r>
              <a:rPr lang="ko-KR" altLang="en-US" dirty="0"/>
              <a:t>저는 이번에 </a:t>
            </a:r>
            <a:r>
              <a:rPr lang="en-US" altLang="ko-KR" dirty="0"/>
              <a:t>ECR + ECS + </a:t>
            </a:r>
            <a:r>
              <a:rPr lang="en-US" altLang="ko-KR" dirty="0" err="1"/>
              <a:t>Fargate</a:t>
            </a:r>
            <a:r>
              <a:rPr lang="en-US" altLang="ko-KR" dirty="0"/>
              <a:t> </a:t>
            </a:r>
            <a:r>
              <a:rPr lang="ko-KR" altLang="en-US" dirty="0"/>
              <a:t>발표를 </a:t>
            </a:r>
            <a:r>
              <a:rPr lang="ko-KR" altLang="en-US" dirty="0" err="1"/>
              <a:t>진행하게된</a:t>
            </a:r>
            <a:r>
              <a:rPr lang="ko-KR" altLang="en-US" dirty="0"/>
              <a:t> </a:t>
            </a:r>
            <a:r>
              <a:rPr lang="ko-KR" altLang="en-US" dirty="0" err="1"/>
              <a:t>김민태라고</a:t>
            </a:r>
            <a:r>
              <a:rPr lang="ko-KR" altLang="en-US" dirty="0"/>
              <a:t> 합니다</a:t>
            </a:r>
            <a:endParaRPr lang="en-US" alt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소스는 준비 되어있다고 가정하겠습니다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도커를</a:t>
            </a:r>
            <a:r>
              <a:rPr lang="ko-KR" altLang="en-US" dirty="0"/>
              <a:t> 빌드할 수 있도록 </a:t>
            </a:r>
            <a:r>
              <a:rPr lang="ko-KR" altLang="en-US" dirty="0" err="1"/>
              <a:t>도커</a:t>
            </a:r>
            <a:r>
              <a:rPr lang="ko-KR" altLang="en-US" dirty="0"/>
              <a:t> 파일을 세팅을 하도록 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그다음</a:t>
            </a:r>
            <a:r>
              <a:rPr lang="ko-KR" altLang="en-US" dirty="0"/>
              <a:t> </a:t>
            </a:r>
            <a:r>
              <a:rPr lang="en-US" altLang="ko-KR" dirty="0"/>
              <a:t>AWS IAM </a:t>
            </a:r>
            <a:r>
              <a:rPr lang="ko-KR" altLang="en-US" dirty="0"/>
              <a:t>계정을 발급을 받습니다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2986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그뒤에</a:t>
            </a:r>
            <a:r>
              <a:rPr lang="ko-KR" altLang="en-US" dirty="0"/>
              <a:t> </a:t>
            </a:r>
            <a:r>
              <a:rPr lang="en-US" altLang="ko-KR" dirty="0" err="1"/>
              <a:t>github</a:t>
            </a:r>
            <a:r>
              <a:rPr lang="en-US" altLang="ko-KR" dirty="0"/>
              <a:t> Actions</a:t>
            </a:r>
            <a:r>
              <a:rPr lang="ko-KR" altLang="en-US" dirty="0"/>
              <a:t>로 들어가서 </a:t>
            </a:r>
            <a:r>
              <a:rPr lang="en-US" altLang="ko-KR" dirty="0"/>
              <a:t>CI/CD</a:t>
            </a:r>
            <a:r>
              <a:rPr lang="ko-KR" altLang="en-US" dirty="0"/>
              <a:t>에 사용되는 설정파일을 추가하게 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 </a:t>
            </a:r>
            <a:r>
              <a:rPr lang="en-US" altLang="ko-KR" dirty="0" err="1"/>
              <a:t>Github</a:t>
            </a:r>
            <a:r>
              <a:rPr lang="en-US" altLang="ko-KR" dirty="0"/>
              <a:t> Settings</a:t>
            </a:r>
            <a:r>
              <a:rPr lang="ko-KR" altLang="en-US" dirty="0"/>
              <a:t>에 접속하여 </a:t>
            </a:r>
            <a:r>
              <a:rPr lang="en-US" altLang="ko-KR" dirty="0"/>
              <a:t>Secrets</a:t>
            </a:r>
            <a:r>
              <a:rPr lang="ko-KR" altLang="en-US" dirty="0"/>
              <a:t>에 </a:t>
            </a:r>
            <a:r>
              <a:rPr lang="en-US" altLang="ko-KR" dirty="0"/>
              <a:t>AWS IAM Access key, Secrets key</a:t>
            </a:r>
            <a:r>
              <a:rPr lang="ko-KR" altLang="en-US" dirty="0"/>
              <a:t>를 입력해야 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주의 사항은 한번 설정한 </a:t>
            </a:r>
            <a:r>
              <a:rPr lang="en-US" altLang="ko-KR" dirty="0"/>
              <a:t>Secrets </a:t>
            </a:r>
            <a:r>
              <a:rPr lang="ko-KR" altLang="en-US" dirty="0"/>
              <a:t>정보는 볼 수 없습니다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1410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이제 드디어 </a:t>
            </a:r>
            <a:r>
              <a:rPr lang="en-US" altLang="ko-KR" dirty="0"/>
              <a:t>AWS</a:t>
            </a:r>
            <a:r>
              <a:rPr lang="ko-KR" altLang="en-US" dirty="0"/>
              <a:t>로 넘어가게 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AWS</a:t>
            </a:r>
            <a:r>
              <a:rPr lang="ko-KR" altLang="en-US" dirty="0"/>
              <a:t>에 </a:t>
            </a:r>
            <a:r>
              <a:rPr lang="en-US" altLang="ko-KR" dirty="0">
                <a:solidFill>
                  <a:srgbClr val="EB5757"/>
                </a:solidFill>
                <a:effectLst/>
                <a:latin typeface="SFMono-Regular"/>
              </a:rPr>
              <a:t>ECR &gt; </a:t>
            </a:r>
            <a:r>
              <a:rPr lang="ko-KR" altLang="en-US" dirty="0" err="1">
                <a:solidFill>
                  <a:srgbClr val="EB5757"/>
                </a:solidFill>
                <a:effectLst/>
                <a:latin typeface="SFMono-Regular"/>
              </a:rPr>
              <a:t>리포지토리</a:t>
            </a:r>
            <a:r>
              <a:rPr lang="ko-KR" altLang="en-US" dirty="0">
                <a:solidFill>
                  <a:srgbClr val="EB5757"/>
                </a:solidFill>
                <a:effectLst/>
                <a:latin typeface="SFMono-Regular"/>
              </a:rPr>
              <a:t> </a:t>
            </a:r>
            <a:r>
              <a:rPr lang="en-US" altLang="ko-KR" dirty="0">
                <a:solidFill>
                  <a:srgbClr val="EB5757"/>
                </a:solidFill>
                <a:effectLst/>
                <a:latin typeface="SFMono-Regular"/>
              </a:rPr>
              <a:t>&gt; </a:t>
            </a:r>
            <a:r>
              <a:rPr lang="ko-KR" altLang="en-US" dirty="0" err="1">
                <a:solidFill>
                  <a:srgbClr val="EB5757"/>
                </a:solidFill>
                <a:effectLst/>
                <a:latin typeface="SFMono-Regular"/>
              </a:rPr>
              <a:t>리포지토리</a:t>
            </a:r>
            <a:r>
              <a:rPr lang="ko-KR" altLang="en-US" dirty="0">
                <a:solidFill>
                  <a:srgbClr val="EB5757"/>
                </a:solidFill>
                <a:effectLst/>
                <a:latin typeface="SFMono-Regular"/>
              </a:rPr>
              <a:t> 생성을 할 수 있습니다</a:t>
            </a:r>
            <a:r>
              <a:rPr lang="en-US" altLang="ko-KR" dirty="0">
                <a:solidFill>
                  <a:srgbClr val="EB5757"/>
                </a:solidFill>
                <a:effectLst/>
                <a:latin typeface="SFMono-Regular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solidFill>
                <a:srgbClr val="EB5757"/>
              </a:solidFill>
              <a:effectLst/>
              <a:latin typeface="SFMono-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아래의 이미지에서는 </a:t>
            </a:r>
            <a:r>
              <a:rPr lang="ko-KR" altLang="en-US" dirty="0" err="1"/>
              <a:t>퍼블릭으로</a:t>
            </a:r>
            <a:r>
              <a:rPr lang="ko-KR" altLang="en-US" dirty="0"/>
              <a:t> </a:t>
            </a:r>
            <a:r>
              <a:rPr lang="ko-KR" altLang="en-US" dirty="0" err="1"/>
              <a:t>설정되어있는데요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프라이빗으로</a:t>
            </a:r>
            <a:r>
              <a:rPr lang="ko-KR" altLang="en-US" dirty="0"/>
              <a:t> </a:t>
            </a:r>
            <a:r>
              <a:rPr lang="ko-KR" altLang="en-US" dirty="0" err="1"/>
              <a:t>해주셔야</a:t>
            </a:r>
            <a:r>
              <a:rPr lang="ko-KR" altLang="en-US" dirty="0"/>
              <a:t> 정상적으로 </a:t>
            </a:r>
            <a:r>
              <a:rPr lang="en-US" altLang="ko-KR" dirty="0" err="1"/>
              <a:t>github</a:t>
            </a:r>
            <a:r>
              <a:rPr lang="en-US" altLang="ko-KR" dirty="0"/>
              <a:t> Action</a:t>
            </a:r>
            <a:r>
              <a:rPr lang="ko-KR" altLang="en-US" dirty="0"/>
              <a:t>에서 배포를 이용하실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/>
              <a:t>Github</a:t>
            </a:r>
            <a:r>
              <a:rPr lang="en-US" altLang="ko-KR" dirty="0"/>
              <a:t> Action</a:t>
            </a:r>
            <a:r>
              <a:rPr lang="ko-KR" altLang="en-US" dirty="0"/>
              <a:t>에서 </a:t>
            </a:r>
            <a:r>
              <a:rPr lang="en-US" altLang="ko-KR" dirty="0"/>
              <a:t>ECR_REGISTRY </a:t>
            </a:r>
            <a:r>
              <a:rPr lang="ko-KR" altLang="en-US" dirty="0"/>
              <a:t>저장할 위치를 찾는데 </a:t>
            </a:r>
            <a:r>
              <a:rPr lang="ko-KR" altLang="en-US" dirty="0" err="1"/>
              <a:t>프라이빗으로해야</a:t>
            </a:r>
            <a:r>
              <a:rPr lang="ko-KR" altLang="en-US" dirty="0"/>
              <a:t> 정상적으로 찾을 수 있더라구요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54414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이제</a:t>
            </a:r>
            <a:r>
              <a:rPr lang="en-US" altLang="ko-KR" dirty="0"/>
              <a:t>, </a:t>
            </a:r>
            <a:r>
              <a:rPr lang="en-US" altLang="ko-KR" dirty="0" err="1"/>
              <a:t>Github</a:t>
            </a:r>
            <a:r>
              <a:rPr lang="ko-KR" altLang="en-US" dirty="0"/>
              <a:t>에서 </a:t>
            </a:r>
            <a:r>
              <a:rPr lang="en-US" altLang="ko-KR" dirty="0"/>
              <a:t>Releases</a:t>
            </a:r>
            <a:r>
              <a:rPr lang="ko-KR" altLang="en-US" dirty="0"/>
              <a:t>를 찍어봅니다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자연스럽게</a:t>
            </a:r>
            <a:r>
              <a:rPr lang="en-US" altLang="ko-KR" dirty="0"/>
              <a:t>, </a:t>
            </a:r>
            <a:r>
              <a:rPr lang="ko-KR" altLang="en-US" dirty="0"/>
              <a:t>이제 우리는 </a:t>
            </a:r>
            <a:r>
              <a:rPr lang="en-US" altLang="ko-KR" dirty="0" err="1"/>
              <a:t>Github</a:t>
            </a:r>
            <a:r>
              <a:rPr lang="ko-KR" altLang="en-US" dirty="0"/>
              <a:t>을 통하여 컨테이너 이미지를 </a:t>
            </a:r>
            <a:r>
              <a:rPr lang="en-US" altLang="ko-KR" dirty="0"/>
              <a:t>ECR</a:t>
            </a:r>
            <a:r>
              <a:rPr lang="ko-KR" altLang="en-US" dirty="0"/>
              <a:t>에  배포할 수 있도록 되었습니다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56210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이제부터 본격적으로 </a:t>
            </a:r>
            <a:r>
              <a:rPr lang="en-US" altLang="ko-KR" dirty="0" err="1"/>
              <a:t>Fargate</a:t>
            </a:r>
            <a:r>
              <a:rPr lang="ko-KR" altLang="en-US" dirty="0"/>
              <a:t> 설정이 시작됩니다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우리는 </a:t>
            </a:r>
            <a:r>
              <a:rPr lang="en-US" altLang="ko-KR" dirty="0" err="1"/>
              <a:t>Fargate</a:t>
            </a:r>
            <a:r>
              <a:rPr lang="ko-KR" altLang="en-US" dirty="0"/>
              <a:t>를 사용할 예정이기때문에 </a:t>
            </a:r>
            <a:r>
              <a:rPr lang="en-US" altLang="ko-KR" dirty="0" err="1"/>
              <a:t>Fargate</a:t>
            </a:r>
            <a:r>
              <a:rPr lang="en-US" altLang="ko-KR" dirty="0"/>
              <a:t> </a:t>
            </a:r>
            <a:r>
              <a:rPr lang="ko-KR" altLang="en-US" dirty="0"/>
              <a:t>작업 정의를 진행해야 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/>
              <a:t>Fargate</a:t>
            </a:r>
            <a:r>
              <a:rPr lang="ko-KR" altLang="en-US" dirty="0"/>
              <a:t>를 선택하고</a:t>
            </a:r>
            <a:r>
              <a:rPr lang="en-US" altLang="ko-KR" dirty="0"/>
              <a:t>, </a:t>
            </a:r>
            <a:r>
              <a:rPr lang="ko-KR" altLang="en-US" dirty="0"/>
              <a:t>기본적인 설정들은 크게 </a:t>
            </a:r>
            <a:r>
              <a:rPr lang="ko-KR" altLang="en-US" dirty="0" err="1"/>
              <a:t>건들일게</a:t>
            </a:r>
            <a:r>
              <a:rPr lang="ko-KR" altLang="en-US" dirty="0"/>
              <a:t> 없습니다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하단에 작업 메모리</a:t>
            </a:r>
            <a:r>
              <a:rPr lang="en-US" altLang="ko-KR" dirty="0"/>
              <a:t>, CPU</a:t>
            </a:r>
            <a:r>
              <a:rPr lang="ko-KR" altLang="en-US" dirty="0"/>
              <a:t>를 설정합니다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작업의 </a:t>
            </a:r>
            <a:r>
              <a:rPr lang="en-US" altLang="ko-KR" dirty="0"/>
              <a:t>CPU</a:t>
            </a:r>
            <a:r>
              <a:rPr lang="ko-KR" altLang="en-US" dirty="0"/>
              <a:t>및 메모리가 </a:t>
            </a:r>
            <a:r>
              <a:rPr lang="en-US" altLang="ko-KR" dirty="0"/>
              <a:t>1</a:t>
            </a:r>
            <a:r>
              <a:rPr lang="ko-KR" altLang="en-US" dirty="0"/>
              <a:t>보다 작을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070974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ECR</a:t>
            </a:r>
            <a:r>
              <a:rPr lang="ko-KR" altLang="en-US" dirty="0"/>
              <a:t>에 등록 되어있는 이미지를 기반으로 컨테이너를 추가해야 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이미지를 기반으로 일단</a:t>
            </a:r>
            <a:r>
              <a:rPr lang="en-US" altLang="ko-KR" dirty="0"/>
              <a:t>, </a:t>
            </a:r>
            <a:r>
              <a:rPr lang="ko-KR" altLang="en-US" dirty="0"/>
              <a:t>첫번째 배포가 이루어지게 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주의사항의 경우 하단에 컨테이너에서 사용되는 컨테이너 포트가 있다면 정확히 </a:t>
            </a:r>
            <a:r>
              <a:rPr lang="ko-KR" altLang="en-US" dirty="0" err="1"/>
              <a:t>기입해주셔야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포트가 기입이 되지 않는다면</a:t>
            </a:r>
            <a:r>
              <a:rPr lang="en-US" altLang="ko-KR" dirty="0"/>
              <a:t>, </a:t>
            </a:r>
            <a:r>
              <a:rPr lang="ko-KR" altLang="en-US" dirty="0"/>
              <a:t>정상적으로 통신이 불가능하게 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82525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이제</a:t>
            </a:r>
            <a:r>
              <a:rPr lang="en-US" altLang="ko-KR" dirty="0"/>
              <a:t>, </a:t>
            </a:r>
            <a:r>
              <a:rPr lang="en-US" altLang="ko-KR" dirty="0" err="1"/>
              <a:t>Fargate</a:t>
            </a:r>
            <a:r>
              <a:rPr lang="ko-KR" altLang="en-US" dirty="0"/>
              <a:t>에서 사용할 클러스터를 생성합니다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VPC</a:t>
            </a:r>
            <a:r>
              <a:rPr lang="ko-KR" altLang="en-US" dirty="0"/>
              <a:t>는 신규로 생성하셔도 되고</a:t>
            </a:r>
            <a:r>
              <a:rPr lang="en-US" altLang="ko-KR" dirty="0"/>
              <a:t>, </a:t>
            </a:r>
            <a:r>
              <a:rPr lang="ko-KR" altLang="en-US" dirty="0"/>
              <a:t>기존에 사용되던 </a:t>
            </a:r>
            <a:r>
              <a:rPr lang="en-US" altLang="ko-KR" dirty="0"/>
              <a:t>VPC</a:t>
            </a:r>
            <a:r>
              <a:rPr lang="ko-KR" altLang="en-US" dirty="0"/>
              <a:t>가 있다면 사용하셔도 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14064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클러스터의 구성이 완료가 되면 서비스를 통하여 배포를 구성하게 됩니다</a:t>
            </a:r>
            <a:r>
              <a:rPr lang="en-US" altLang="ko-KR" dirty="0"/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기존에 선택했던 작업정의를 선택하고</a:t>
            </a:r>
            <a:r>
              <a:rPr lang="en-US" altLang="ko-KR" dirty="0"/>
              <a:t> </a:t>
            </a:r>
            <a:r>
              <a:rPr lang="ko-KR" altLang="en-US" dirty="0"/>
              <a:t>어플리케이션에 대한 설정을 진행합니다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이부분까지는 간단해서 바로 넘어갈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7936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이제 중요한 </a:t>
            </a:r>
            <a:r>
              <a:rPr lang="en-US" altLang="ko-KR" dirty="0"/>
              <a:t>ALB </a:t>
            </a:r>
            <a:r>
              <a:rPr lang="ko-KR" altLang="en-US" dirty="0"/>
              <a:t>설정입니다</a:t>
            </a:r>
            <a:r>
              <a:rPr lang="en-US" altLang="ko-KR" dirty="0"/>
              <a:t>. ALB </a:t>
            </a:r>
            <a:r>
              <a:rPr lang="ko-KR" altLang="en-US" dirty="0"/>
              <a:t>설정은 신규로 생성하도록 하겠습니다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여기서 </a:t>
            </a:r>
            <a:r>
              <a:rPr lang="ko-KR" altLang="en-US" dirty="0" err="1"/>
              <a:t>중요한건</a:t>
            </a:r>
            <a:r>
              <a:rPr lang="en-US" altLang="ko-KR" dirty="0"/>
              <a:t> </a:t>
            </a:r>
            <a:r>
              <a:rPr lang="ko-KR" altLang="en-US" dirty="0"/>
              <a:t>포트설정과 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NotoSansKR"/>
              </a:rPr>
              <a:t>healthcheck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를 반드시 중요하게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설정해야합니다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0" i="0" dirty="0">
              <a:solidFill>
                <a:srgbClr val="1D1C1D"/>
              </a:solidFill>
              <a:effectLst/>
              <a:latin typeface="NotoSans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0" i="0" dirty="0" err="1">
                <a:solidFill>
                  <a:srgbClr val="1D1C1D"/>
                </a:solidFill>
                <a:effectLst/>
                <a:latin typeface="NotoSansKR"/>
              </a:rPr>
              <a:t>Healthcheck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시 사용되는 상태 확인 경로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응답 대기시간 등 두개가 정상적으로 설정되어야 합니다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0" i="0" dirty="0">
              <a:solidFill>
                <a:srgbClr val="1D1C1D"/>
              </a:solidFill>
              <a:effectLst/>
              <a:latin typeface="NotoSans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또한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 대기 시간의 경우 어플리케이션이 실행 될 때까지의 시간을 고려되어야 합니다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0" i="0" dirty="0">
              <a:solidFill>
                <a:srgbClr val="1D1C1D"/>
              </a:solidFill>
              <a:effectLst/>
              <a:latin typeface="NotoSans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이러한 주의사항이 고려가 된다면 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NotoSansKR"/>
              </a:rPr>
              <a:t>Fargate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가 정상적으로 실행됩니다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00943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만약</a:t>
            </a:r>
            <a:r>
              <a:rPr lang="en-US" altLang="ko-KR" dirty="0"/>
              <a:t>, </a:t>
            </a:r>
            <a:r>
              <a:rPr lang="ko-KR" altLang="en-US" dirty="0"/>
              <a:t>정상적으로 설정이 되어있지 않다면</a:t>
            </a:r>
            <a:r>
              <a:rPr lang="en-US" altLang="ko-KR" dirty="0"/>
              <a:t> </a:t>
            </a:r>
            <a:r>
              <a:rPr lang="ko-KR" altLang="en-US" dirty="0"/>
              <a:t>이미지와 같은 대참사가 벌어지게 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서비스가 정상인지를 판단하지 못하여 컨테이너의 서비스를 죽였다 </a:t>
            </a:r>
            <a:r>
              <a:rPr lang="ko-KR" altLang="en-US" dirty="0" err="1"/>
              <a:t>살렸다를</a:t>
            </a:r>
            <a:r>
              <a:rPr lang="ko-KR" altLang="en-US" dirty="0"/>
              <a:t> 계속 반복하게 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013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저는 </a:t>
            </a:r>
            <a:r>
              <a:rPr lang="ko-KR" altLang="en-US" dirty="0" err="1"/>
              <a:t>디프만</a:t>
            </a:r>
            <a:r>
              <a:rPr lang="ko-KR" altLang="en-US" dirty="0"/>
              <a:t> </a:t>
            </a:r>
            <a:r>
              <a:rPr lang="en-US" altLang="ko-KR" dirty="0"/>
              <a:t>9</a:t>
            </a:r>
            <a:r>
              <a:rPr lang="ko-KR" altLang="en-US" dirty="0"/>
              <a:t>기 </a:t>
            </a:r>
            <a:r>
              <a:rPr lang="en-US" altLang="ko-KR" dirty="0"/>
              <a:t>4</a:t>
            </a:r>
            <a:r>
              <a:rPr lang="ko-KR" altLang="en-US" dirty="0"/>
              <a:t>조에서 </a:t>
            </a:r>
            <a:r>
              <a:rPr lang="ko-KR" altLang="en-US" dirty="0" err="1"/>
              <a:t>백엔드</a:t>
            </a:r>
            <a:r>
              <a:rPr lang="ko-KR" altLang="en-US" dirty="0"/>
              <a:t> 개발을 담당했고</a:t>
            </a:r>
            <a:r>
              <a:rPr lang="en-US" altLang="ko-KR" dirty="0"/>
              <a:t> </a:t>
            </a:r>
            <a:r>
              <a:rPr lang="ko-KR" altLang="en-US" dirty="0"/>
              <a:t>앞으로도 담당할 예정입니다</a:t>
            </a:r>
            <a:r>
              <a:rPr lang="en-US" altLang="ko-KR" dirty="0"/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4</a:t>
            </a:r>
            <a:r>
              <a:rPr lang="ko-KR" altLang="en-US" dirty="0"/>
              <a:t>조 분들</a:t>
            </a:r>
            <a:r>
              <a:rPr lang="en-US" altLang="ko-KR" dirty="0"/>
              <a:t>.. </a:t>
            </a:r>
            <a:r>
              <a:rPr lang="ko-KR" altLang="en-US" dirty="0"/>
              <a:t>저는 </a:t>
            </a:r>
            <a:r>
              <a:rPr lang="ko-KR" altLang="en-US" dirty="0" err="1"/>
              <a:t>도망안갑니다</a:t>
            </a:r>
            <a:r>
              <a:rPr lang="en-US" altLang="ko-KR" dirty="0"/>
              <a:t>.. </a:t>
            </a:r>
            <a:r>
              <a:rPr lang="ko-KR" altLang="en-US" dirty="0"/>
              <a:t>잡으러 </a:t>
            </a:r>
            <a:r>
              <a:rPr lang="ko-KR" altLang="en-US" dirty="0" err="1"/>
              <a:t>오지마세요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미모지는 제가 이렇게 </a:t>
            </a:r>
            <a:r>
              <a:rPr lang="ko-KR" altLang="en-US" dirty="0" err="1"/>
              <a:t>안생겼는데요</a:t>
            </a:r>
            <a:r>
              <a:rPr lang="ko-KR" altLang="en-US" dirty="0"/>
              <a:t> 머리 길러보고 싶어서 넣어봤습니다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16173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배포가 완료 되었습니다</a:t>
            </a:r>
            <a:r>
              <a:rPr lang="en-US" altLang="ko-KR" dirty="0"/>
              <a:t>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이제 당신도</a:t>
            </a:r>
            <a:r>
              <a:rPr lang="en-US" altLang="ko-KR" dirty="0"/>
              <a:t>, </a:t>
            </a:r>
            <a:r>
              <a:rPr lang="ko-KR" altLang="en-US" dirty="0"/>
              <a:t>서버리스 어플리케이션을 배포한 개발자가 되었습니다 </a:t>
            </a:r>
            <a:r>
              <a:rPr lang="ko-KR" altLang="en-US" dirty="0" err="1"/>
              <a:t>축하드립니다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020313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하지만</a:t>
            </a:r>
            <a:r>
              <a:rPr lang="en-US" altLang="ko-KR" dirty="0"/>
              <a:t>,, </a:t>
            </a:r>
            <a:r>
              <a:rPr lang="ko-KR" altLang="en-US" dirty="0"/>
              <a:t>끝나지 않았습니다</a:t>
            </a:r>
            <a:r>
              <a:rPr lang="en-US" altLang="ko-KR" dirty="0"/>
              <a:t>!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아까 만든 작업정의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EB5757"/>
                </a:solidFill>
                <a:effectLst/>
                <a:latin typeface="SFMono-Regular"/>
              </a:rPr>
              <a:t>task-definition)</a:t>
            </a:r>
            <a:r>
              <a:rPr lang="ko-KR" altLang="en-US" dirty="0">
                <a:solidFill>
                  <a:srgbClr val="EB5757"/>
                </a:solidFill>
                <a:effectLst/>
                <a:latin typeface="SFMono-Regular"/>
              </a:rPr>
              <a:t>를 </a:t>
            </a:r>
            <a:r>
              <a:rPr lang="en-US" altLang="ko-KR" dirty="0" err="1">
                <a:solidFill>
                  <a:srgbClr val="EB5757"/>
                </a:solidFill>
                <a:effectLst/>
                <a:latin typeface="SFMono-Regular"/>
              </a:rPr>
              <a:t>github</a:t>
            </a:r>
            <a:r>
              <a:rPr lang="ko-KR" altLang="en-US" dirty="0">
                <a:solidFill>
                  <a:srgbClr val="EB5757"/>
                </a:solidFill>
                <a:effectLst/>
                <a:latin typeface="SFMono-Regular"/>
              </a:rPr>
              <a:t>에 </a:t>
            </a:r>
            <a:r>
              <a:rPr lang="ko-KR" altLang="en-US" dirty="0" err="1">
                <a:solidFill>
                  <a:srgbClr val="EB5757"/>
                </a:solidFill>
                <a:effectLst/>
                <a:latin typeface="SFMono-Regular"/>
              </a:rPr>
              <a:t>넣어주셔야</a:t>
            </a:r>
            <a:r>
              <a:rPr lang="ko-KR" altLang="en-US" dirty="0">
                <a:solidFill>
                  <a:srgbClr val="EB5757"/>
                </a:solidFill>
                <a:effectLst/>
                <a:latin typeface="SFMono-Regular"/>
              </a:rPr>
              <a:t> 합니다</a:t>
            </a:r>
            <a:r>
              <a:rPr lang="en-US" altLang="ko-KR" dirty="0">
                <a:solidFill>
                  <a:srgbClr val="EB5757"/>
                </a:solidFill>
                <a:effectLst/>
                <a:latin typeface="SFMono-Regular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solidFill>
                <a:srgbClr val="EB5757"/>
              </a:solidFill>
              <a:effectLst/>
              <a:latin typeface="SFMono-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EB5757"/>
                </a:solidFill>
                <a:effectLst/>
                <a:latin typeface="SFMono-Regular"/>
              </a:rPr>
              <a:t>즉</a:t>
            </a:r>
            <a:r>
              <a:rPr lang="en-US" altLang="ko-KR" dirty="0">
                <a:solidFill>
                  <a:srgbClr val="EB5757"/>
                </a:solidFill>
                <a:effectLst/>
                <a:latin typeface="SFMono-Regular"/>
              </a:rPr>
              <a:t>, </a:t>
            </a:r>
            <a:r>
              <a:rPr lang="ko-KR" altLang="en-US" dirty="0">
                <a:solidFill>
                  <a:srgbClr val="EB5757"/>
                </a:solidFill>
                <a:effectLst/>
                <a:latin typeface="SFMono-Regular"/>
              </a:rPr>
              <a:t>자동으로</a:t>
            </a:r>
            <a:r>
              <a:rPr lang="en-US" altLang="ko-KR" dirty="0">
                <a:solidFill>
                  <a:srgbClr val="EB5757"/>
                </a:solidFill>
                <a:effectLst/>
                <a:latin typeface="SFMono-Regular"/>
              </a:rPr>
              <a:t> </a:t>
            </a:r>
            <a:r>
              <a:rPr lang="en-US" altLang="ko-KR" dirty="0" err="1">
                <a:solidFill>
                  <a:srgbClr val="EB5757"/>
                </a:solidFill>
                <a:effectLst/>
                <a:latin typeface="SFMono-Regular"/>
              </a:rPr>
              <a:t>github</a:t>
            </a:r>
            <a:r>
              <a:rPr lang="en-US" altLang="ko-KR" dirty="0">
                <a:solidFill>
                  <a:srgbClr val="EB5757"/>
                </a:solidFill>
                <a:effectLst/>
                <a:latin typeface="SFMono-Regular"/>
              </a:rPr>
              <a:t> action </a:t>
            </a:r>
            <a:r>
              <a:rPr lang="ko-KR" altLang="en-US" dirty="0">
                <a:solidFill>
                  <a:srgbClr val="EB5757"/>
                </a:solidFill>
                <a:effectLst/>
                <a:latin typeface="SFMono-Regular"/>
              </a:rPr>
              <a:t>에서 </a:t>
            </a:r>
            <a:r>
              <a:rPr lang="en-US" altLang="ko-KR" dirty="0">
                <a:solidFill>
                  <a:srgbClr val="EB5757"/>
                </a:solidFill>
                <a:effectLst/>
                <a:latin typeface="SFMono-Regular"/>
              </a:rPr>
              <a:t>task-</a:t>
            </a:r>
            <a:r>
              <a:rPr lang="en-US" altLang="ko-KR" dirty="0" err="1">
                <a:solidFill>
                  <a:srgbClr val="EB5757"/>
                </a:solidFill>
                <a:effectLst/>
                <a:latin typeface="SFMono-Regular"/>
              </a:rPr>
              <a:t>definition.json</a:t>
            </a:r>
            <a:r>
              <a:rPr lang="en-US" altLang="ko-KR" dirty="0">
                <a:solidFill>
                  <a:srgbClr val="EB5757"/>
                </a:solidFill>
                <a:effectLst/>
                <a:latin typeface="SFMono-Regular"/>
              </a:rPr>
              <a:t> </a:t>
            </a:r>
            <a:r>
              <a:rPr lang="ko-KR" altLang="en-US" dirty="0">
                <a:solidFill>
                  <a:srgbClr val="EB5757"/>
                </a:solidFill>
                <a:effectLst/>
                <a:latin typeface="SFMono-Regular"/>
              </a:rPr>
              <a:t>파일을 보고 배포할 수 있도록 </a:t>
            </a:r>
            <a:r>
              <a:rPr lang="ko-KR" altLang="en-US" dirty="0" err="1">
                <a:solidFill>
                  <a:srgbClr val="EB5757"/>
                </a:solidFill>
                <a:effectLst/>
                <a:latin typeface="SFMono-Regular"/>
              </a:rPr>
              <a:t>해야합니다</a:t>
            </a:r>
            <a:r>
              <a:rPr lang="en-US" altLang="ko-KR" dirty="0">
                <a:solidFill>
                  <a:srgbClr val="EB5757"/>
                </a:solidFill>
                <a:effectLst/>
                <a:latin typeface="SFMono-Regular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solidFill>
                <a:srgbClr val="EB5757"/>
              </a:solidFill>
              <a:effectLst/>
              <a:latin typeface="SFMono-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EB5757"/>
                </a:solidFill>
                <a:effectLst/>
                <a:latin typeface="SFMono-Regular"/>
              </a:rPr>
              <a:t>Json</a:t>
            </a:r>
            <a:r>
              <a:rPr lang="ko-KR" altLang="en-US" dirty="0">
                <a:solidFill>
                  <a:srgbClr val="EB5757"/>
                </a:solidFill>
                <a:effectLst/>
                <a:latin typeface="SFMono-Regular"/>
              </a:rPr>
              <a:t>을 복사하여 어플리케이션내 </a:t>
            </a:r>
            <a:r>
              <a:rPr lang="en-US" altLang="ko-KR" dirty="0">
                <a:solidFill>
                  <a:srgbClr val="EB5757"/>
                </a:solidFill>
                <a:effectLst/>
                <a:latin typeface="SFMono-Regular"/>
              </a:rPr>
              <a:t>root </a:t>
            </a:r>
            <a:r>
              <a:rPr lang="ko-KR" altLang="en-US" dirty="0">
                <a:solidFill>
                  <a:srgbClr val="EB5757"/>
                </a:solidFill>
                <a:effectLst/>
                <a:latin typeface="SFMono-Regular"/>
              </a:rPr>
              <a:t>경로에 </a:t>
            </a:r>
            <a:r>
              <a:rPr lang="ko-KR" altLang="en-US" dirty="0" err="1">
                <a:solidFill>
                  <a:srgbClr val="EB5757"/>
                </a:solidFill>
                <a:effectLst/>
                <a:latin typeface="SFMono-Regular"/>
              </a:rPr>
              <a:t>넣어주시면</a:t>
            </a:r>
            <a:r>
              <a:rPr lang="ko-KR" altLang="en-US" dirty="0">
                <a:solidFill>
                  <a:srgbClr val="EB5757"/>
                </a:solidFill>
                <a:effectLst/>
                <a:latin typeface="SFMono-Regular"/>
              </a:rPr>
              <a:t> 됩니다</a:t>
            </a:r>
            <a:r>
              <a:rPr lang="en-US" altLang="ko-KR" dirty="0">
                <a:solidFill>
                  <a:srgbClr val="EB5757"/>
                </a:solidFill>
                <a:effectLst/>
                <a:latin typeface="SFMono-Regular"/>
              </a:rPr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635019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기본적인 설정은 완료 되었으나</a:t>
            </a:r>
            <a:r>
              <a:rPr lang="en-US" altLang="ko-KR" dirty="0"/>
              <a:t>, </a:t>
            </a:r>
            <a:r>
              <a:rPr lang="ko-KR" altLang="en-US" dirty="0"/>
              <a:t>세부 </a:t>
            </a:r>
            <a:r>
              <a:rPr lang="en-US" altLang="ko-KR" dirty="0" err="1"/>
              <a:t>Github</a:t>
            </a:r>
            <a:r>
              <a:rPr lang="en-US" altLang="ko-KR" dirty="0"/>
              <a:t> Action</a:t>
            </a:r>
            <a:r>
              <a:rPr lang="ko-KR" altLang="en-US" dirty="0"/>
              <a:t>에서 설정이 남아있습니다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어떤</a:t>
            </a:r>
            <a:r>
              <a:rPr lang="en-US" altLang="ko-KR" dirty="0"/>
              <a:t> </a:t>
            </a:r>
            <a:r>
              <a:rPr lang="ko-KR" altLang="en-US" dirty="0"/>
              <a:t>서비스명으로 </a:t>
            </a:r>
            <a:r>
              <a:rPr lang="ko-KR" altLang="en-US" dirty="0" err="1"/>
              <a:t>배포해야하는지</a:t>
            </a:r>
            <a:r>
              <a:rPr lang="en-US" altLang="ko-KR" dirty="0"/>
              <a:t>,</a:t>
            </a:r>
            <a:r>
              <a:rPr lang="ko-KR" altLang="en-US" dirty="0"/>
              <a:t> 설정해야 하는지 등등</a:t>
            </a:r>
            <a:r>
              <a:rPr lang="en-US" altLang="ko-KR" dirty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962662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나머지는 제 </a:t>
            </a:r>
            <a:r>
              <a:rPr lang="en-US" altLang="ko-KR" dirty="0" err="1"/>
              <a:t>github</a:t>
            </a:r>
            <a:r>
              <a:rPr lang="ko-KR" altLang="en-US" dirty="0"/>
              <a:t>에서 확인이 가능합니다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귀찮아서 </a:t>
            </a:r>
            <a:r>
              <a:rPr lang="ko-KR" altLang="en-US" dirty="0" err="1"/>
              <a:t>그런것도</a:t>
            </a:r>
            <a:r>
              <a:rPr lang="ko-KR" altLang="en-US" dirty="0"/>
              <a:t> 아니고</a:t>
            </a:r>
            <a:r>
              <a:rPr lang="en-US" altLang="ko-KR" dirty="0"/>
              <a:t>, </a:t>
            </a:r>
            <a:r>
              <a:rPr lang="ko-KR" altLang="en-US" dirty="0"/>
              <a:t>제 귀여운 </a:t>
            </a:r>
            <a:r>
              <a:rPr lang="ko-KR" altLang="en-US" dirty="0" err="1"/>
              <a:t>공룡프사</a:t>
            </a:r>
            <a:r>
              <a:rPr lang="ko-KR" altLang="en-US" dirty="0"/>
              <a:t> 보여드리려고 한 것 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시간관계상</a:t>
            </a:r>
            <a:r>
              <a:rPr lang="en-US" altLang="ko-KR" dirty="0"/>
              <a:t>..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링크를 남겨드립니다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14562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이제 마지막으로 외칩니다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야</a:t>
            </a:r>
            <a:r>
              <a:rPr lang="en-US" altLang="ko-KR" dirty="0"/>
              <a:t>! </a:t>
            </a:r>
            <a:r>
              <a:rPr lang="ko-KR" altLang="en-US" dirty="0" err="1"/>
              <a:t>너두</a:t>
            </a:r>
            <a:r>
              <a:rPr lang="ko-KR" altLang="en-US" dirty="0"/>
              <a:t> </a:t>
            </a:r>
            <a:r>
              <a:rPr lang="ko-KR" altLang="en-US" dirty="0" err="1"/>
              <a:t>할수있어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이상으로 </a:t>
            </a:r>
            <a:r>
              <a:rPr lang="en-US" altLang="ko-KR" dirty="0"/>
              <a:t>ECR + ECS + </a:t>
            </a:r>
            <a:r>
              <a:rPr lang="en-US" altLang="ko-KR" dirty="0" err="1"/>
              <a:t>Fargate</a:t>
            </a:r>
            <a:r>
              <a:rPr lang="ko-KR" altLang="en-US" dirty="0"/>
              <a:t>를 이용한 서버리스 어플리케이션 배포 발표를 마치도록 하겠습니다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85895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혹시나</a:t>
            </a:r>
            <a:r>
              <a:rPr lang="en-US" altLang="ko-KR" dirty="0"/>
              <a:t>, </a:t>
            </a:r>
            <a:r>
              <a:rPr lang="ko-KR" altLang="en-US" dirty="0"/>
              <a:t>질문이 </a:t>
            </a:r>
            <a:r>
              <a:rPr lang="ko-KR" altLang="en-US" dirty="0" err="1"/>
              <a:t>들어올까봐</a:t>
            </a:r>
            <a:r>
              <a:rPr lang="ko-KR" altLang="en-US" dirty="0"/>
              <a:t> 만들었던 슬라이드 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궁금하신게</a:t>
            </a:r>
            <a:r>
              <a:rPr lang="ko-KR" altLang="en-US" dirty="0"/>
              <a:t> </a:t>
            </a:r>
            <a:r>
              <a:rPr lang="ko-KR" altLang="en-US" dirty="0" err="1"/>
              <a:t>있으신가요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38333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내용은 재미가 없을 수 있으며 발표자의 유머가 재미없을 수 있다는 것을 미리 경고 드립니다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4571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기본적으로 </a:t>
            </a:r>
            <a:r>
              <a:rPr lang="en-US" altLang="ko-KR" dirty="0"/>
              <a:t>Docker </a:t>
            </a:r>
            <a:r>
              <a:rPr lang="ko-KR" altLang="en-US" dirty="0"/>
              <a:t>혹은 컨테이너에 대한 이해와 </a:t>
            </a:r>
            <a:r>
              <a:rPr lang="en-US" altLang="ko-KR" dirty="0"/>
              <a:t>AWS</a:t>
            </a:r>
            <a:r>
              <a:rPr lang="ko-KR" altLang="en-US" dirty="0"/>
              <a:t>를 기본적으로 살짝 알고 있다는 전제로 발표가 진행됩니다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우리는 이제 </a:t>
            </a:r>
            <a:r>
              <a:rPr lang="ko-KR" altLang="en-US" dirty="0" err="1"/>
              <a:t>도커의</a:t>
            </a:r>
            <a:r>
              <a:rPr lang="ko-KR" altLang="en-US" dirty="0"/>
              <a:t> 이미지를 어떻게 </a:t>
            </a:r>
            <a:r>
              <a:rPr lang="en-US" altLang="ko-KR" dirty="0"/>
              <a:t>AWS</a:t>
            </a:r>
            <a:r>
              <a:rPr lang="ko-KR" altLang="en-US" dirty="0"/>
              <a:t>를 이용하여 컨테이너 기반으로 어플리케이션을 배포할 수 있는지 하나씩 서비스를 살펴보도록 하겠습니다</a:t>
            </a:r>
            <a:r>
              <a:rPr lang="en-US" altLang="ko-KR" dirty="0"/>
              <a:t>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</a:t>
            </a:r>
            <a:r>
              <a:rPr lang="en-US" dirty="0"/>
              <a:t>, </a:t>
            </a:r>
            <a:r>
              <a:rPr lang="ko-KR" altLang="en-US" dirty="0"/>
              <a:t>컨테이너 이미지를 저장하는 </a:t>
            </a:r>
            <a:r>
              <a:rPr lang="en-US" altLang="ko-KR" dirty="0"/>
              <a:t>ECR</a:t>
            </a:r>
            <a:r>
              <a:rPr lang="ko-KR" altLang="en-US" dirty="0"/>
              <a:t>을 간단히 말씀드리겠습니다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어디서나 컨테이너 이미지와 </a:t>
            </a:r>
            <a:r>
              <a:rPr lang="ko-KR" altLang="en-US" dirty="0" err="1"/>
              <a:t>아티팩트</a:t>
            </a:r>
            <a:r>
              <a:rPr lang="en-US" altLang="ko-KR" dirty="0"/>
              <a:t>(</a:t>
            </a:r>
            <a:r>
              <a:rPr lang="ko-KR" altLang="en-US" dirty="0"/>
              <a:t>산출물</a:t>
            </a:r>
            <a:r>
              <a:rPr lang="en-US" altLang="ko-KR" dirty="0"/>
              <a:t>)</a:t>
            </a:r>
            <a:r>
              <a:rPr lang="ko-KR" altLang="en-US" dirty="0"/>
              <a:t>를 손쉽게 저장</a:t>
            </a:r>
            <a:r>
              <a:rPr lang="en-US" altLang="ko-KR" dirty="0"/>
              <a:t>, </a:t>
            </a:r>
            <a:r>
              <a:rPr lang="ko-KR" altLang="en-US" dirty="0"/>
              <a:t>관리</a:t>
            </a:r>
            <a:r>
              <a:rPr lang="en-US" altLang="ko-KR" dirty="0"/>
              <a:t>, </a:t>
            </a:r>
            <a:r>
              <a:rPr lang="ko-KR" altLang="en-US" dirty="0"/>
              <a:t>공유 및 배포할 수 있는 완전 관리형 컨테이너 레지스트리 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간단히 우리가 만든 컨테이너의 이미지를 올리고</a:t>
            </a:r>
            <a:r>
              <a:rPr lang="en-US" altLang="ko-KR" dirty="0"/>
              <a:t>, </a:t>
            </a:r>
            <a:r>
              <a:rPr lang="ko-KR" altLang="en-US" dirty="0"/>
              <a:t>저장하고 배포할 수 있도록 할 수 있는 서비스입니다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일반적으로 </a:t>
            </a:r>
            <a:r>
              <a:rPr lang="ko-KR" altLang="en-US" dirty="0" err="1"/>
              <a:t>퍼블릭과</a:t>
            </a:r>
            <a:r>
              <a:rPr lang="ko-KR" altLang="en-US" dirty="0"/>
              <a:t> </a:t>
            </a:r>
            <a:r>
              <a:rPr lang="ko-KR" altLang="en-US" dirty="0" err="1"/>
              <a:t>프라이빗을</a:t>
            </a:r>
            <a:r>
              <a:rPr lang="ko-KR" altLang="en-US" dirty="0"/>
              <a:t> 나눌 수 있습니다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퍼블릭의</a:t>
            </a:r>
            <a:r>
              <a:rPr lang="ko-KR" altLang="en-US" dirty="0"/>
              <a:t> 경우 우리가 사용할 수 있는 공식적인 이미지들이 존재하고</a:t>
            </a:r>
            <a:r>
              <a:rPr lang="en-US" altLang="ko-KR" dirty="0"/>
              <a:t> </a:t>
            </a:r>
            <a:r>
              <a:rPr lang="ko-KR" altLang="en-US" dirty="0"/>
              <a:t>검색을 통하여 다른 사람들이 만든 좋은 이미지를 받을 수 있으며</a:t>
            </a:r>
            <a:r>
              <a:rPr lang="en-US" altLang="ko-KR" dirty="0"/>
              <a:t> </a:t>
            </a:r>
            <a:r>
              <a:rPr lang="ko-KR" altLang="en-US" dirty="0"/>
              <a:t>그리고</a:t>
            </a:r>
            <a:r>
              <a:rPr lang="en-US" altLang="ko-KR" dirty="0"/>
              <a:t> </a:t>
            </a:r>
            <a:r>
              <a:rPr lang="ko-KR" altLang="en-US" dirty="0"/>
              <a:t>내가 만든 이미지를 공유할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프라이빗의</a:t>
            </a:r>
            <a:r>
              <a:rPr lang="ko-KR" altLang="en-US" dirty="0"/>
              <a:t> 경우 개인만 사용하고 싶고</a:t>
            </a:r>
            <a:r>
              <a:rPr lang="en-US" altLang="ko-KR" dirty="0"/>
              <a:t> </a:t>
            </a:r>
            <a:r>
              <a:rPr lang="ko-KR" altLang="en-US" dirty="0"/>
              <a:t>공개되면 안되는 이미지를 저장합니다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회사에서 사용하는 이미지의 경우 </a:t>
            </a:r>
            <a:r>
              <a:rPr lang="ko-KR" altLang="en-US" dirty="0" err="1"/>
              <a:t>프라이빗</a:t>
            </a:r>
            <a:r>
              <a:rPr lang="ko-KR" altLang="en-US" dirty="0"/>
              <a:t> </a:t>
            </a:r>
            <a:r>
              <a:rPr lang="ko-KR" altLang="en-US" dirty="0" err="1"/>
              <a:t>레포지토리을</a:t>
            </a:r>
            <a:r>
              <a:rPr lang="ko-KR" altLang="en-US" dirty="0"/>
              <a:t> </a:t>
            </a:r>
            <a:r>
              <a:rPr lang="ko-KR" altLang="en-US" dirty="0" err="1"/>
              <a:t>이용해야합니다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922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다음으론 </a:t>
            </a:r>
            <a:r>
              <a:rPr lang="en-US" altLang="ko-KR" dirty="0"/>
              <a:t>ECS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컨테이너화된</a:t>
            </a:r>
            <a:r>
              <a:rPr lang="ko-KR" altLang="en-US" dirty="0"/>
              <a:t> 애플리케이션의 손쉬운 배포</a:t>
            </a:r>
            <a:r>
              <a:rPr lang="en-US" altLang="ko-KR" dirty="0"/>
              <a:t>, </a:t>
            </a:r>
            <a:r>
              <a:rPr lang="ko-KR" altLang="en-US" dirty="0"/>
              <a:t>관리 및 조정에 도움이 되는 완전관리형 컨테이너 오케스트레이션 서비스입니다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앞선</a:t>
            </a:r>
            <a:r>
              <a:rPr lang="en-US" altLang="ko-KR" dirty="0"/>
              <a:t>, ECR</a:t>
            </a:r>
            <a:r>
              <a:rPr lang="ko-KR" altLang="en-US" dirty="0"/>
              <a:t>에서 저장되어 있는 이미지를 가지고 어플리케이션을 만들고 배포</a:t>
            </a:r>
            <a:r>
              <a:rPr lang="en-US" altLang="ko-KR" dirty="0"/>
              <a:t>, </a:t>
            </a:r>
            <a:r>
              <a:rPr lang="ko-KR" altLang="en-US" dirty="0"/>
              <a:t>관리를 할 수 있습니다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마지막으로 컨테이너에 적합한 서버리스 컴퓨팅 엔진인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AWS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Fargate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0" i="0" dirty="0">
              <a:solidFill>
                <a:srgbClr val="333333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0" i="0" dirty="0" err="1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Fargate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사용하면 애플리케이션을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ECS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에서 실행 중이든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EKS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에서 실행 중이든 상관없이 애플리케이션을 빌드하고 운영하는 데 초점을 맞출 수 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333333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손쉽게 어플리케이션을 빠르게 배포할 수 있으며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컨테이너를 실행하는데 필요한 합리적인 리소스 비용만 지불할 수 있습니다</a:t>
            </a:r>
            <a:endParaRPr lang="en-US" altLang="ko-KR" b="0" i="0" dirty="0">
              <a:solidFill>
                <a:srgbClr val="333333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1394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위에 서비스들이 결합된다면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ECR</a:t>
            </a:r>
            <a:r>
              <a:rPr lang="ko-KR" altLang="en-US" dirty="0"/>
              <a:t>에 </a:t>
            </a:r>
            <a:r>
              <a:rPr lang="ko-KR" altLang="en-US" dirty="0" err="1"/>
              <a:t>빌드된</a:t>
            </a:r>
            <a:r>
              <a:rPr lang="ko-KR" altLang="en-US" dirty="0"/>
              <a:t> 이미지를 저장하고</a:t>
            </a:r>
            <a:r>
              <a:rPr lang="en-US" altLang="ko-KR" dirty="0"/>
              <a:t> </a:t>
            </a:r>
            <a:r>
              <a:rPr lang="ko-KR" altLang="en-US" dirty="0"/>
              <a:t>저장된 이미지를 기반으로 </a:t>
            </a:r>
            <a:r>
              <a:rPr lang="en-US" altLang="ko-KR" dirty="0" err="1"/>
              <a:t>Fargate</a:t>
            </a:r>
            <a:r>
              <a:rPr lang="ko-KR" altLang="en-US" dirty="0"/>
              <a:t>를 이용하여 서버리스 기반인 컨테이너 어플리케이션을 배포할 수 있습니다</a:t>
            </a:r>
            <a:r>
              <a:rPr lang="en-US" altLang="ko-KR" dirty="0"/>
              <a:t>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우린 이제 마음속 들려오는 소리가 있을 것 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‘</a:t>
            </a:r>
            <a:r>
              <a:rPr lang="ko-KR" altLang="en-US" dirty="0"/>
              <a:t>내가 만든 </a:t>
            </a:r>
            <a:r>
              <a:rPr lang="ko-KR" altLang="en-US" dirty="0" err="1"/>
              <a:t>도커</a:t>
            </a:r>
            <a:r>
              <a:rPr lang="ko-KR" altLang="en-US" dirty="0"/>
              <a:t> 이미지가</a:t>
            </a:r>
            <a:r>
              <a:rPr lang="en-US" altLang="ko-KR" dirty="0"/>
              <a:t>…. </a:t>
            </a:r>
            <a:r>
              <a:rPr lang="ko-KR" altLang="en-US" dirty="0"/>
              <a:t>손쉽게 배포가 돼</a:t>
            </a:r>
            <a:r>
              <a:rPr lang="en-US" altLang="ko-KR" dirty="0"/>
              <a:t>?’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3896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“</a:t>
            </a:r>
            <a:r>
              <a:rPr lang="ko-KR" altLang="en-US" dirty="0"/>
              <a:t>어머</a:t>
            </a:r>
            <a:r>
              <a:rPr lang="en-US" altLang="ko-KR" dirty="0"/>
              <a:t>! </a:t>
            </a:r>
            <a:r>
              <a:rPr lang="ko-KR" altLang="en-US" dirty="0"/>
              <a:t>이건 꼭 </a:t>
            </a:r>
            <a:r>
              <a:rPr lang="ko-KR" altLang="en-US" dirty="0" err="1"/>
              <a:t>해야해</a:t>
            </a:r>
            <a:r>
              <a:rPr lang="en-US" altLang="ko-KR" dirty="0"/>
              <a:t>!” </a:t>
            </a:r>
            <a:r>
              <a:rPr lang="ko-KR" altLang="en-US" dirty="0"/>
              <a:t>마음에 소리 다들 잘 들으셨나요</a:t>
            </a:r>
            <a:r>
              <a:rPr lang="en-US" altLang="ko-KR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컨테이너만 구성이 완료된다면</a:t>
            </a:r>
            <a:r>
              <a:rPr lang="en-US" altLang="ko-KR" dirty="0"/>
              <a:t>, </a:t>
            </a:r>
            <a:r>
              <a:rPr lang="ko-KR" altLang="en-US" dirty="0"/>
              <a:t>빠르게 </a:t>
            </a:r>
            <a:r>
              <a:rPr lang="en-US" altLang="ko-KR" dirty="0"/>
              <a:t>AWS</a:t>
            </a:r>
            <a:r>
              <a:rPr lang="ko-KR" altLang="en-US" dirty="0"/>
              <a:t>를 통하여 서버리스 컴퓨팅엔진 기반인 어플리케이션을 구현할 수 있게 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같이 시연을 하면 좋겠지만</a:t>
            </a:r>
            <a:r>
              <a:rPr lang="en-US" altLang="ko-KR" dirty="0"/>
              <a:t>.. </a:t>
            </a:r>
            <a:r>
              <a:rPr lang="ko-KR" altLang="en-US" dirty="0"/>
              <a:t>시간관계상 이미지로 짧게 설명해드리도록 하겠습니다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2107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30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oboto Black"/>
              <a:buNone/>
              <a:defRPr sz="3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Regular"/>
              <a:buNone/>
              <a:defRPr sz="1200">
                <a:latin typeface="Roboto Mono Regular"/>
                <a:ea typeface="Roboto Mono Regular"/>
                <a:cs typeface="Roboto Mono Regular"/>
                <a:sym typeface="Roboto Mono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Regular"/>
              <a:buNone/>
              <a:defRPr sz="1200">
                <a:latin typeface="Roboto Mono Regular"/>
                <a:ea typeface="Roboto Mono Regular"/>
                <a:cs typeface="Roboto Mono Regular"/>
                <a:sym typeface="Roboto Mono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Regular"/>
              <a:buNone/>
              <a:defRPr sz="1200">
                <a:latin typeface="Roboto Mono Regular"/>
                <a:ea typeface="Roboto Mono Regular"/>
                <a:cs typeface="Roboto Mono Regular"/>
                <a:sym typeface="Roboto Mono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Regular"/>
              <a:buNone/>
              <a:defRPr sz="1200">
                <a:latin typeface="Roboto Mono Regular"/>
                <a:ea typeface="Roboto Mono Regular"/>
                <a:cs typeface="Roboto Mono Regular"/>
                <a:sym typeface="Roboto Mono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Regular"/>
              <a:buNone/>
              <a:defRPr sz="1200">
                <a:latin typeface="Roboto Mono Regular"/>
                <a:ea typeface="Roboto Mono Regular"/>
                <a:cs typeface="Roboto Mono Regular"/>
                <a:sym typeface="Roboto Mono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Regular"/>
              <a:buNone/>
              <a:defRPr sz="1200">
                <a:latin typeface="Roboto Mono Regular"/>
                <a:ea typeface="Roboto Mono Regular"/>
                <a:cs typeface="Roboto Mono Regular"/>
                <a:sym typeface="Roboto Mono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Regular"/>
              <a:buNone/>
              <a:defRPr sz="1200">
                <a:latin typeface="Roboto Mono Regular"/>
                <a:ea typeface="Roboto Mono Regular"/>
                <a:cs typeface="Roboto Mono Regular"/>
                <a:sym typeface="Roboto Mono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Regular"/>
              <a:buNone/>
              <a:defRPr sz="1200">
                <a:latin typeface="Roboto Mono Regular"/>
                <a:ea typeface="Roboto Mono Regular"/>
                <a:cs typeface="Roboto Mono Regular"/>
                <a:sym typeface="Roboto Mono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63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5578849" y="3340626"/>
            <a:ext cx="3269489" cy="6972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dirty="0">
                <a:solidFill>
                  <a:schemeClr val="accent1"/>
                </a:solidFill>
                <a:latin typeface="타이포_파피루스 EB" panose="02020503020101020101" pitchFamily="18" charset="-127"/>
                <a:ea typeface="타이포_파피루스 EB" panose="02020503020101020101" pitchFamily="18" charset="-127"/>
              </a:rPr>
              <a:t>야</a:t>
            </a:r>
            <a:r>
              <a:rPr lang="en-US" altLang="ko-KR" sz="4400" dirty="0">
                <a:solidFill>
                  <a:schemeClr val="accent1"/>
                </a:solidFill>
                <a:latin typeface="타이포_파피루스 EB" panose="02020503020101020101" pitchFamily="18" charset="-127"/>
                <a:ea typeface="타이포_파피루스 EB" panose="02020503020101020101" pitchFamily="18" charset="-127"/>
              </a:rPr>
              <a:t>! </a:t>
            </a:r>
            <a:r>
              <a:rPr lang="ko-KR" altLang="en-US" sz="4400" dirty="0" err="1">
                <a:latin typeface="타이포_파피루스 EB" panose="02020503020101020101" pitchFamily="18" charset="-127"/>
                <a:ea typeface="타이포_파피루스 EB" panose="02020503020101020101" pitchFamily="18" charset="-127"/>
              </a:rPr>
              <a:t>너두</a:t>
            </a:r>
            <a:r>
              <a:rPr lang="ko-KR" altLang="en-US" sz="4400" dirty="0">
                <a:latin typeface="타이포_파피루스 EB" panose="02020503020101020101" pitchFamily="18" charset="-127"/>
                <a:ea typeface="타이포_파피루스 EB" panose="02020503020101020101" pitchFamily="18" charset="-127"/>
              </a:rPr>
              <a:t> </a:t>
            </a:r>
            <a:br>
              <a:rPr lang="en-US" altLang="ko-KR" sz="4400" dirty="0">
                <a:latin typeface="타이포_파피루스 EB" panose="02020503020101020101" pitchFamily="18" charset="-127"/>
                <a:ea typeface="타이포_파피루스 EB" panose="02020503020101020101" pitchFamily="18" charset="-127"/>
              </a:rPr>
            </a:br>
            <a:r>
              <a:rPr lang="ko-KR" altLang="en-US" sz="4400" dirty="0">
                <a:latin typeface="타이포_파피루스 EB" panose="02020503020101020101" pitchFamily="18" charset="-127"/>
                <a:ea typeface="타이포_파피루스 EB" panose="02020503020101020101" pitchFamily="18" charset="-127"/>
              </a:rPr>
              <a:t>할 수 있어</a:t>
            </a:r>
            <a:r>
              <a:rPr lang="en-US" altLang="ko-KR" sz="4400" dirty="0">
                <a:latin typeface="타이포_파피루스 EB" panose="02020503020101020101" pitchFamily="18" charset="-127"/>
                <a:ea typeface="타이포_파피루스 EB" panose="02020503020101020101" pitchFamily="18" charset="-127"/>
              </a:rPr>
              <a:t>!</a:t>
            </a:r>
            <a:endParaRPr sz="4400" dirty="0">
              <a:solidFill>
                <a:schemeClr val="accent1"/>
              </a:solidFill>
              <a:latin typeface="타이포_파피루스 EB" panose="02020503020101020101" pitchFamily="18" charset="-127"/>
              <a:ea typeface="타이포_파피루스 EB" panose="02020503020101020101" pitchFamily="18" charset="-127"/>
            </a:endParaRPr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1"/>
          </p:nvPr>
        </p:nvSpPr>
        <p:spPr>
          <a:xfrm>
            <a:off x="7051431" y="3971337"/>
            <a:ext cx="1796907" cy="378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Ecs</a:t>
            </a:r>
            <a:r>
              <a:rPr 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+ </a:t>
            </a:r>
            <a:r>
              <a:rPr 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Ecr</a:t>
            </a:r>
            <a:r>
              <a:rPr 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+ </a:t>
            </a:r>
            <a:r>
              <a:rPr 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Fargate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1" name="Google Shape;111;p22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2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2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-1529537" y="1971857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-1075696" y="1926026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2605497" y="9957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3578878" y="1713623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-1387439" y="827319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3959391" y="238445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-1356869" y="2564773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-522515" y="481959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-415569" y="478912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-1214747" y="1001523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-1066530" y="1001523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-930526" y="1001523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-689088" y="1001523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9;p22">
            <a:extLst>
              <a:ext uri="{FF2B5EF4-FFF2-40B4-BE49-F238E27FC236}">
                <a16:creationId xmlns:a16="http://schemas.microsoft.com/office/drawing/2014/main" id="{C76DEB85-AE22-4181-A2E0-41AA62A37F8F}"/>
              </a:ext>
            </a:extLst>
          </p:cNvPr>
          <p:cNvSpPr txBox="1">
            <a:spLocks/>
          </p:cNvSpPr>
          <p:nvPr/>
        </p:nvSpPr>
        <p:spPr>
          <a:xfrm>
            <a:off x="3673008" y="1823514"/>
            <a:ext cx="612731" cy="30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ree Serif"/>
              <a:buNone/>
              <a:defRPr sz="36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ree Serif"/>
              <a:buNone/>
              <a:defRPr sz="36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ree Serif"/>
              <a:buNone/>
              <a:defRPr sz="36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ree Serif"/>
              <a:buNone/>
              <a:defRPr sz="36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ree Serif"/>
              <a:buNone/>
              <a:defRPr sz="36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ree Serif"/>
              <a:buNone/>
              <a:defRPr sz="36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ree Serif"/>
              <a:buNone/>
              <a:defRPr sz="36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ree Serif"/>
              <a:buNone/>
              <a:defRPr sz="36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en-US" sz="1500" dirty="0"/>
              <a:t>AWS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18;p23">
            <a:extLst>
              <a:ext uri="{FF2B5EF4-FFF2-40B4-BE49-F238E27FC236}">
                <a16:creationId xmlns:a16="http://schemas.microsoft.com/office/drawing/2014/main" id="{49AB6290-90EA-47C9-9C7B-3A351C3BAFE8}"/>
              </a:ext>
            </a:extLst>
          </p:cNvPr>
          <p:cNvSpPr txBox="1">
            <a:spLocks/>
          </p:cNvSpPr>
          <p:nvPr/>
        </p:nvSpPr>
        <p:spPr>
          <a:xfrm>
            <a:off x="83100" y="134386"/>
            <a:ext cx="8520600" cy="606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Docker Build &amp; AWS IAM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2" name="Google Shape;257;p23">
            <a:extLst>
              <a:ext uri="{FF2B5EF4-FFF2-40B4-BE49-F238E27FC236}">
                <a16:creationId xmlns:a16="http://schemas.microsoft.com/office/drawing/2014/main" id="{22FF3F95-9AB5-4D7C-A51E-309464B9D26D}"/>
              </a:ext>
            </a:extLst>
          </p:cNvPr>
          <p:cNvCxnSpPr>
            <a:cxnSpLocks/>
          </p:cNvCxnSpPr>
          <p:nvPr/>
        </p:nvCxnSpPr>
        <p:spPr>
          <a:xfrm>
            <a:off x="83100" y="681536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5FAC75A-87CA-4DE1-AD0A-4A4F503C9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28" y="849799"/>
            <a:ext cx="3921441" cy="3855396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2BC9BBCE-3649-45E3-AE5C-ACCBA5ABE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537" y="849799"/>
            <a:ext cx="4421134" cy="23166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4D2C0E4-408F-4F0F-983D-A7622D3BB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8537" y="3275301"/>
            <a:ext cx="4501662" cy="15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32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18;p23">
            <a:extLst>
              <a:ext uri="{FF2B5EF4-FFF2-40B4-BE49-F238E27FC236}">
                <a16:creationId xmlns:a16="http://schemas.microsoft.com/office/drawing/2014/main" id="{49AB6290-90EA-47C9-9C7B-3A351C3BAFE8}"/>
              </a:ext>
            </a:extLst>
          </p:cNvPr>
          <p:cNvSpPr txBox="1">
            <a:spLocks/>
          </p:cNvSpPr>
          <p:nvPr/>
        </p:nvSpPr>
        <p:spPr>
          <a:xfrm>
            <a:off x="83100" y="134386"/>
            <a:ext cx="8520600" cy="606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Github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Action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2" name="Google Shape;257;p23">
            <a:extLst>
              <a:ext uri="{FF2B5EF4-FFF2-40B4-BE49-F238E27FC236}">
                <a16:creationId xmlns:a16="http://schemas.microsoft.com/office/drawing/2014/main" id="{22FF3F95-9AB5-4D7C-A51E-309464B9D26D}"/>
              </a:ext>
            </a:extLst>
          </p:cNvPr>
          <p:cNvCxnSpPr>
            <a:cxnSpLocks/>
          </p:cNvCxnSpPr>
          <p:nvPr/>
        </p:nvCxnSpPr>
        <p:spPr>
          <a:xfrm>
            <a:off x="83100" y="681536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26AFBA98-6E67-4B0E-B88E-8206E409E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835270"/>
            <a:ext cx="4380449" cy="231228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B6280695-2155-46CC-96BD-17DA38251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0" y="835270"/>
            <a:ext cx="4418921" cy="3780692"/>
          </a:xfrm>
          <a:prstGeom prst="rect">
            <a:avLst/>
          </a:prstGeom>
        </p:spPr>
      </p:pic>
      <p:sp>
        <p:nvSpPr>
          <p:cNvPr id="13" name="Google Shape;263;p24">
            <a:extLst>
              <a:ext uri="{FF2B5EF4-FFF2-40B4-BE49-F238E27FC236}">
                <a16:creationId xmlns:a16="http://schemas.microsoft.com/office/drawing/2014/main" id="{05547EBB-8D43-4873-9B19-B5B672C4571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00" y="3301283"/>
            <a:ext cx="4572000" cy="1266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주의 사항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한번 설정한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Secrets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정보는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볼 수 없습니다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55065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18;p23">
            <a:extLst>
              <a:ext uri="{FF2B5EF4-FFF2-40B4-BE49-F238E27FC236}">
                <a16:creationId xmlns:a16="http://schemas.microsoft.com/office/drawing/2014/main" id="{49AB6290-90EA-47C9-9C7B-3A351C3BAFE8}"/>
              </a:ext>
            </a:extLst>
          </p:cNvPr>
          <p:cNvSpPr txBox="1">
            <a:spLocks/>
          </p:cNvSpPr>
          <p:nvPr/>
        </p:nvSpPr>
        <p:spPr>
          <a:xfrm>
            <a:off x="83100" y="134386"/>
            <a:ext cx="8520600" cy="606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ECR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2" name="Google Shape;257;p23">
            <a:extLst>
              <a:ext uri="{FF2B5EF4-FFF2-40B4-BE49-F238E27FC236}">
                <a16:creationId xmlns:a16="http://schemas.microsoft.com/office/drawing/2014/main" id="{22FF3F95-9AB5-4D7C-A51E-309464B9D26D}"/>
              </a:ext>
            </a:extLst>
          </p:cNvPr>
          <p:cNvCxnSpPr>
            <a:cxnSpLocks/>
          </p:cNvCxnSpPr>
          <p:nvPr/>
        </p:nvCxnSpPr>
        <p:spPr>
          <a:xfrm>
            <a:off x="83100" y="681536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68B5880-1DC9-423E-9D93-AB1A5A9AE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48" y="955905"/>
            <a:ext cx="4779046" cy="3611471"/>
          </a:xfrm>
          <a:prstGeom prst="rect">
            <a:avLst/>
          </a:prstGeom>
        </p:spPr>
      </p:pic>
      <p:sp>
        <p:nvSpPr>
          <p:cNvPr id="9" name="Google Shape;263;p24">
            <a:extLst>
              <a:ext uri="{FF2B5EF4-FFF2-40B4-BE49-F238E27FC236}">
                <a16:creationId xmlns:a16="http://schemas.microsoft.com/office/drawing/2014/main" id="{A76AD121-E13B-44A8-AE26-849C3D40B47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81954" y="2039815"/>
            <a:ext cx="4062046" cy="25275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주의 사항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프라이빗으로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설정해야합니다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ECR_REGISTRY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</a:t>
            </a:r>
            <a:b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Github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Action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에서 설정하게 되는데 기본적으로 </a:t>
            </a: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프라이빗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Registry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전송합니다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4576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18;p23">
            <a:extLst>
              <a:ext uri="{FF2B5EF4-FFF2-40B4-BE49-F238E27FC236}">
                <a16:creationId xmlns:a16="http://schemas.microsoft.com/office/drawing/2014/main" id="{49AB6290-90EA-47C9-9C7B-3A351C3BAFE8}"/>
              </a:ext>
            </a:extLst>
          </p:cNvPr>
          <p:cNvSpPr txBox="1">
            <a:spLocks/>
          </p:cNvSpPr>
          <p:nvPr/>
        </p:nvSpPr>
        <p:spPr>
          <a:xfrm>
            <a:off x="83100" y="134386"/>
            <a:ext cx="8520600" cy="606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ECR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2" name="Google Shape;257;p23">
            <a:extLst>
              <a:ext uri="{FF2B5EF4-FFF2-40B4-BE49-F238E27FC236}">
                <a16:creationId xmlns:a16="http://schemas.microsoft.com/office/drawing/2014/main" id="{22FF3F95-9AB5-4D7C-A51E-309464B9D26D}"/>
              </a:ext>
            </a:extLst>
          </p:cNvPr>
          <p:cNvCxnSpPr>
            <a:cxnSpLocks/>
          </p:cNvCxnSpPr>
          <p:nvPr/>
        </p:nvCxnSpPr>
        <p:spPr>
          <a:xfrm>
            <a:off x="83100" y="681536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263;p24">
            <a:extLst>
              <a:ext uri="{FF2B5EF4-FFF2-40B4-BE49-F238E27FC236}">
                <a16:creationId xmlns:a16="http://schemas.microsoft.com/office/drawing/2014/main" id="{A76AD121-E13B-44A8-AE26-849C3D40B47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090500" y="3133794"/>
            <a:ext cx="4970397" cy="1875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이제 릴리즈를 통하여 이미지를 업로드 합니다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오른쪽과 같이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이미지의 </a:t>
            </a: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태깅이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되었습니다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!!!!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1C46BBD-12AE-44C2-8C9C-E0054A744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0" y="1344317"/>
            <a:ext cx="3873438" cy="273989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FCA58E1-9813-4E33-A03A-6AF28AFE7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501" y="1344317"/>
            <a:ext cx="4970397" cy="15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98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18;p23">
            <a:extLst>
              <a:ext uri="{FF2B5EF4-FFF2-40B4-BE49-F238E27FC236}">
                <a16:creationId xmlns:a16="http://schemas.microsoft.com/office/drawing/2014/main" id="{49AB6290-90EA-47C9-9C7B-3A351C3BAFE8}"/>
              </a:ext>
            </a:extLst>
          </p:cNvPr>
          <p:cNvSpPr txBox="1">
            <a:spLocks/>
          </p:cNvSpPr>
          <p:nvPr/>
        </p:nvSpPr>
        <p:spPr>
          <a:xfrm>
            <a:off x="83100" y="134386"/>
            <a:ext cx="8520600" cy="606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Fargate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2" name="Google Shape;257;p23">
            <a:extLst>
              <a:ext uri="{FF2B5EF4-FFF2-40B4-BE49-F238E27FC236}">
                <a16:creationId xmlns:a16="http://schemas.microsoft.com/office/drawing/2014/main" id="{22FF3F95-9AB5-4D7C-A51E-309464B9D26D}"/>
              </a:ext>
            </a:extLst>
          </p:cNvPr>
          <p:cNvCxnSpPr>
            <a:cxnSpLocks/>
          </p:cNvCxnSpPr>
          <p:nvPr/>
        </p:nvCxnSpPr>
        <p:spPr>
          <a:xfrm>
            <a:off x="83100" y="681536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263;p24">
            <a:extLst>
              <a:ext uri="{FF2B5EF4-FFF2-40B4-BE49-F238E27FC236}">
                <a16:creationId xmlns:a16="http://schemas.microsoft.com/office/drawing/2014/main" id="{A76AD121-E13B-44A8-AE26-849C3D40B47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0138" y="3322025"/>
            <a:ext cx="3919292" cy="13281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작업정의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(Task definitions)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진행합니다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내가 사용할 작업의 크기를 지정합니다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1116F20B-78DC-444B-B001-960D305E0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430" y="819288"/>
            <a:ext cx="4992027" cy="35049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45C840-B7E2-4F0A-AEB8-0B3D8C64C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38" y="819288"/>
            <a:ext cx="3838747" cy="206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978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18;p23">
            <a:extLst>
              <a:ext uri="{FF2B5EF4-FFF2-40B4-BE49-F238E27FC236}">
                <a16:creationId xmlns:a16="http://schemas.microsoft.com/office/drawing/2014/main" id="{49AB6290-90EA-47C9-9C7B-3A351C3BAFE8}"/>
              </a:ext>
            </a:extLst>
          </p:cNvPr>
          <p:cNvSpPr txBox="1">
            <a:spLocks/>
          </p:cNvSpPr>
          <p:nvPr/>
        </p:nvSpPr>
        <p:spPr>
          <a:xfrm>
            <a:off x="83100" y="134386"/>
            <a:ext cx="8520600" cy="606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Fargate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2" name="Google Shape;257;p23">
            <a:extLst>
              <a:ext uri="{FF2B5EF4-FFF2-40B4-BE49-F238E27FC236}">
                <a16:creationId xmlns:a16="http://schemas.microsoft.com/office/drawing/2014/main" id="{22FF3F95-9AB5-4D7C-A51E-309464B9D26D}"/>
              </a:ext>
            </a:extLst>
          </p:cNvPr>
          <p:cNvCxnSpPr>
            <a:cxnSpLocks/>
          </p:cNvCxnSpPr>
          <p:nvPr/>
        </p:nvCxnSpPr>
        <p:spPr>
          <a:xfrm>
            <a:off x="83100" y="681536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263;p24">
            <a:extLst>
              <a:ext uri="{FF2B5EF4-FFF2-40B4-BE49-F238E27FC236}">
                <a16:creationId xmlns:a16="http://schemas.microsoft.com/office/drawing/2014/main" id="{A76AD121-E13B-44A8-AE26-849C3D40B47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0138" y="3552488"/>
            <a:ext cx="3919292" cy="13281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컨테이너 이미지 등록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ECR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</a:t>
            </a: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등록되어있는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이미지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URI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복사합니다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하단에 포트를 설정도 가능합니다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5F3D69FE-045F-4F3B-AD9A-AA489690C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912" y="3321359"/>
            <a:ext cx="4487950" cy="1572355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7B1B74C-19C7-4D42-AEA8-AFED1AA33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38" y="908742"/>
            <a:ext cx="4819607" cy="235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63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18;p23">
            <a:extLst>
              <a:ext uri="{FF2B5EF4-FFF2-40B4-BE49-F238E27FC236}">
                <a16:creationId xmlns:a16="http://schemas.microsoft.com/office/drawing/2014/main" id="{49AB6290-90EA-47C9-9C7B-3A351C3BAFE8}"/>
              </a:ext>
            </a:extLst>
          </p:cNvPr>
          <p:cNvSpPr txBox="1">
            <a:spLocks/>
          </p:cNvSpPr>
          <p:nvPr/>
        </p:nvSpPr>
        <p:spPr>
          <a:xfrm>
            <a:off x="83100" y="134386"/>
            <a:ext cx="8520600" cy="606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Cluster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2" name="Google Shape;257;p23">
            <a:extLst>
              <a:ext uri="{FF2B5EF4-FFF2-40B4-BE49-F238E27FC236}">
                <a16:creationId xmlns:a16="http://schemas.microsoft.com/office/drawing/2014/main" id="{22FF3F95-9AB5-4D7C-A51E-309464B9D26D}"/>
              </a:ext>
            </a:extLst>
          </p:cNvPr>
          <p:cNvCxnSpPr>
            <a:cxnSpLocks/>
          </p:cNvCxnSpPr>
          <p:nvPr/>
        </p:nvCxnSpPr>
        <p:spPr>
          <a:xfrm>
            <a:off x="83100" y="681536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517595E6-C289-4AD4-8BBF-8E8209ECE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24" y="1154173"/>
            <a:ext cx="4673538" cy="2835154"/>
          </a:xfrm>
          <a:prstGeom prst="rect">
            <a:avLst/>
          </a:prstGeom>
        </p:spPr>
      </p:pic>
      <p:sp>
        <p:nvSpPr>
          <p:cNvPr id="9" name="Google Shape;263;p24">
            <a:extLst>
              <a:ext uri="{FF2B5EF4-FFF2-40B4-BE49-F238E27FC236}">
                <a16:creationId xmlns:a16="http://schemas.microsoft.com/office/drawing/2014/main" id="{A76AD121-E13B-44A8-AE26-849C3D40B47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923692" y="3702786"/>
            <a:ext cx="4119623" cy="13063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클러스터를 구성합니다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VPC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는 신규로 생성합니다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b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VPC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있다면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사용하셔도 됩니다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242657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18;p23">
            <a:extLst>
              <a:ext uri="{FF2B5EF4-FFF2-40B4-BE49-F238E27FC236}">
                <a16:creationId xmlns:a16="http://schemas.microsoft.com/office/drawing/2014/main" id="{49AB6290-90EA-47C9-9C7B-3A351C3BAFE8}"/>
              </a:ext>
            </a:extLst>
          </p:cNvPr>
          <p:cNvSpPr txBox="1">
            <a:spLocks/>
          </p:cNvSpPr>
          <p:nvPr/>
        </p:nvSpPr>
        <p:spPr>
          <a:xfrm>
            <a:off x="83100" y="134386"/>
            <a:ext cx="8520600" cy="606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Service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2" name="Google Shape;257;p23">
            <a:extLst>
              <a:ext uri="{FF2B5EF4-FFF2-40B4-BE49-F238E27FC236}">
                <a16:creationId xmlns:a16="http://schemas.microsoft.com/office/drawing/2014/main" id="{22FF3F95-9AB5-4D7C-A51E-309464B9D26D}"/>
              </a:ext>
            </a:extLst>
          </p:cNvPr>
          <p:cNvCxnSpPr>
            <a:cxnSpLocks/>
          </p:cNvCxnSpPr>
          <p:nvPr/>
        </p:nvCxnSpPr>
        <p:spPr>
          <a:xfrm>
            <a:off x="83100" y="681536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263;p24">
            <a:extLst>
              <a:ext uri="{FF2B5EF4-FFF2-40B4-BE49-F238E27FC236}">
                <a16:creationId xmlns:a16="http://schemas.microsoft.com/office/drawing/2014/main" id="{A76AD121-E13B-44A8-AE26-849C3D40B47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00" y="3597422"/>
            <a:ext cx="4119623" cy="13063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배포 구성을 합니다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기존에 선택했던 작업정의를 선택합니다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452592D-FDD4-42DA-836E-D4984B8D1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10" y="841476"/>
            <a:ext cx="4181169" cy="4062274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314050A-39E5-4821-954B-BBB9866C0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841476"/>
            <a:ext cx="3701963" cy="138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25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18;p23">
            <a:extLst>
              <a:ext uri="{FF2B5EF4-FFF2-40B4-BE49-F238E27FC236}">
                <a16:creationId xmlns:a16="http://schemas.microsoft.com/office/drawing/2014/main" id="{49AB6290-90EA-47C9-9C7B-3A351C3BAFE8}"/>
              </a:ext>
            </a:extLst>
          </p:cNvPr>
          <p:cNvSpPr txBox="1">
            <a:spLocks/>
          </p:cNvSpPr>
          <p:nvPr/>
        </p:nvSpPr>
        <p:spPr>
          <a:xfrm>
            <a:off x="83100" y="134386"/>
            <a:ext cx="8520600" cy="606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Service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2" name="Google Shape;257;p23">
            <a:extLst>
              <a:ext uri="{FF2B5EF4-FFF2-40B4-BE49-F238E27FC236}">
                <a16:creationId xmlns:a16="http://schemas.microsoft.com/office/drawing/2014/main" id="{22FF3F95-9AB5-4D7C-A51E-309464B9D26D}"/>
              </a:ext>
            </a:extLst>
          </p:cNvPr>
          <p:cNvCxnSpPr>
            <a:cxnSpLocks/>
          </p:cNvCxnSpPr>
          <p:nvPr/>
        </p:nvCxnSpPr>
        <p:spPr>
          <a:xfrm>
            <a:off x="83100" y="681536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263;p24">
            <a:extLst>
              <a:ext uri="{FF2B5EF4-FFF2-40B4-BE49-F238E27FC236}">
                <a16:creationId xmlns:a16="http://schemas.microsoft.com/office/drawing/2014/main" id="{A76AD121-E13B-44A8-AE26-849C3D40B47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343400" y="959728"/>
            <a:ext cx="4260300" cy="39440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이번에도 신규로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ALB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생성하겠습니다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b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주의사항은 아래를 필수로 봐주세요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포트를 제대로 설정하였는가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Health Check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경로가 정상적인가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Health Check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시간이 몇 초 대기하는가</a:t>
            </a:r>
            <a:b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b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이게 정상적으로 안된다면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04C0DE-F5AA-4BC0-9565-A757DCCE4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31" y="774260"/>
            <a:ext cx="4040492" cy="412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06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18;p23">
            <a:extLst>
              <a:ext uri="{FF2B5EF4-FFF2-40B4-BE49-F238E27FC236}">
                <a16:creationId xmlns:a16="http://schemas.microsoft.com/office/drawing/2014/main" id="{49AB6290-90EA-47C9-9C7B-3A351C3BAFE8}"/>
              </a:ext>
            </a:extLst>
          </p:cNvPr>
          <p:cNvSpPr txBox="1">
            <a:spLocks/>
          </p:cNvSpPr>
          <p:nvPr/>
        </p:nvSpPr>
        <p:spPr>
          <a:xfrm>
            <a:off x="83100" y="134386"/>
            <a:ext cx="8520600" cy="606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Service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2" name="Google Shape;257;p23">
            <a:extLst>
              <a:ext uri="{FF2B5EF4-FFF2-40B4-BE49-F238E27FC236}">
                <a16:creationId xmlns:a16="http://schemas.microsoft.com/office/drawing/2014/main" id="{22FF3F95-9AB5-4D7C-A51E-309464B9D26D}"/>
              </a:ext>
            </a:extLst>
          </p:cNvPr>
          <p:cNvCxnSpPr>
            <a:cxnSpLocks/>
          </p:cNvCxnSpPr>
          <p:nvPr/>
        </p:nvCxnSpPr>
        <p:spPr>
          <a:xfrm>
            <a:off x="83100" y="681536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263;p24">
            <a:extLst>
              <a:ext uri="{FF2B5EF4-FFF2-40B4-BE49-F238E27FC236}">
                <a16:creationId xmlns:a16="http://schemas.microsoft.com/office/drawing/2014/main" id="{A76AD121-E13B-44A8-AE26-849C3D40B47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343400" y="4108928"/>
            <a:ext cx="4260300" cy="4194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스스로를 죽였다 </a:t>
            </a: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살렸다를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반복합니다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(?)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ED080D-D1D6-4C70-BA12-2345F3237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85" y="1034572"/>
            <a:ext cx="6759672" cy="275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869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83100" y="134386"/>
            <a:ext cx="2317200" cy="6065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발표자</a:t>
            </a: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57" name="Google Shape;257;p23"/>
          <p:cNvCxnSpPr/>
          <p:nvPr/>
        </p:nvCxnSpPr>
        <p:spPr>
          <a:xfrm>
            <a:off x="83100" y="681536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그림 2" descr="인형, 장난감, 실내, 어두운이(가) 표시된 사진&#10;&#10;자동 생성된 설명">
            <a:extLst>
              <a:ext uri="{FF2B5EF4-FFF2-40B4-BE49-F238E27FC236}">
                <a16:creationId xmlns:a16="http://schemas.microsoft.com/office/drawing/2014/main" id="{13B393BA-01B1-4801-8A56-6ACC69B58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05" y="1356867"/>
            <a:ext cx="2429764" cy="2429764"/>
          </a:xfrm>
          <a:prstGeom prst="rect">
            <a:avLst/>
          </a:prstGeom>
        </p:spPr>
      </p:pic>
      <p:sp>
        <p:nvSpPr>
          <p:cNvPr id="6" name="Google Shape;263;p24">
            <a:extLst>
              <a:ext uri="{FF2B5EF4-FFF2-40B4-BE49-F238E27FC236}">
                <a16:creationId xmlns:a16="http://schemas.microsoft.com/office/drawing/2014/main" id="{62EF9734-85EA-46FB-B36F-E09DCDA99C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237891" y="1356868"/>
            <a:ext cx="4710017" cy="34788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이름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김민태</a:t>
            </a:r>
            <a:b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b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특징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b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endParaRPr 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디프만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 </a:t>
            </a: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백엔드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개발자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PHP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개발하는 </a:t>
            </a: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희귀종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Golang, Kotlin 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좋아함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b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AWS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큰 관심이 있음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(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클라우드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'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나는 미래에 </a:t>
            </a: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데브옵스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할꺼야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..'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Google Shape;263;p24">
            <a:extLst>
              <a:ext uri="{FF2B5EF4-FFF2-40B4-BE49-F238E27FC236}">
                <a16:creationId xmlns:a16="http://schemas.microsoft.com/office/drawing/2014/main" id="{EB9CF8E5-3377-4549-A027-3D1D3BE41E7C}"/>
              </a:ext>
            </a:extLst>
          </p:cNvPr>
          <p:cNvSpPr txBox="1">
            <a:spLocks/>
          </p:cNvSpPr>
          <p:nvPr/>
        </p:nvSpPr>
        <p:spPr>
          <a:xfrm>
            <a:off x="1115079" y="3548676"/>
            <a:ext cx="1811215" cy="475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oboto Light"/>
              <a:buNone/>
              <a:defRPr sz="9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oboto Light"/>
              <a:buNone/>
              <a:defRPr sz="9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oboto Light"/>
              <a:buNone/>
              <a:defRPr sz="9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oboto Light"/>
              <a:buNone/>
              <a:defRPr sz="9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oboto Light"/>
              <a:buNone/>
              <a:defRPr sz="9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oboto Light"/>
              <a:buNone/>
              <a:defRPr sz="9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oboto Light"/>
              <a:buNone/>
              <a:defRPr sz="9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oboto Light"/>
              <a:buNone/>
              <a:defRPr sz="9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oboto Light"/>
              <a:buNone/>
              <a:defRPr sz="9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/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이렇게 </a:t>
            </a: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안생김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1644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18;p23">
            <a:extLst>
              <a:ext uri="{FF2B5EF4-FFF2-40B4-BE49-F238E27FC236}">
                <a16:creationId xmlns:a16="http://schemas.microsoft.com/office/drawing/2014/main" id="{49AB6290-90EA-47C9-9C7B-3A351C3BAFE8}"/>
              </a:ext>
            </a:extLst>
          </p:cNvPr>
          <p:cNvSpPr txBox="1">
            <a:spLocks/>
          </p:cNvSpPr>
          <p:nvPr/>
        </p:nvSpPr>
        <p:spPr>
          <a:xfrm>
            <a:off x="83100" y="134386"/>
            <a:ext cx="8520600" cy="606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Service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2" name="Google Shape;257;p23">
            <a:extLst>
              <a:ext uri="{FF2B5EF4-FFF2-40B4-BE49-F238E27FC236}">
                <a16:creationId xmlns:a16="http://schemas.microsoft.com/office/drawing/2014/main" id="{22FF3F95-9AB5-4D7C-A51E-309464B9D26D}"/>
              </a:ext>
            </a:extLst>
          </p:cNvPr>
          <p:cNvCxnSpPr>
            <a:cxnSpLocks/>
          </p:cNvCxnSpPr>
          <p:nvPr/>
        </p:nvCxnSpPr>
        <p:spPr>
          <a:xfrm>
            <a:off x="83100" y="681536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263;p24">
            <a:extLst>
              <a:ext uri="{FF2B5EF4-FFF2-40B4-BE49-F238E27FC236}">
                <a16:creationId xmlns:a16="http://schemas.microsoft.com/office/drawing/2014/main" id="{A76AD121-E13B-44A8-AE26-849C3D40B47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459481" y="3855311"/>
            <a:ext cx="5397410" cy="10291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이제 정말 배포가 완료 되었습니다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b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b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당신도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이제 서버리스 어플리케이션을 을 배포한 개발자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E5F9A87-2896-46AB-92C0-61D240AE0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857114"/>
            <a:ext cx="4513491" cy="2821627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0C99B32-C4A0-42A3-8514-3C1B710E5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0" y="2806580"/>
            <a:ext cx="4153150" cy="8721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87B8907-52CC-48D8-BFCF-1321DAB2F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00" y="837073"/>
            <a:ext cx="4153150" cy="173467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9E094C3-D9C7-46C5-BF84-7D97CC939CD9}"/>
              </a:ext>
            </a:extLst>
          </p:cNvPr>
          <p:cNvSpPr/>
          <p:nvPr/>
        </p:nvSpPr>
        <p:spPr>
          <a:xfrm>
            <a:off x="1173956" y="2869406"/>
            <a:ext cx="1543050" cy="109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520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18;p23">
            <a:extLst>
              <a:ext uri="{FF2B5EF4-FFF2-40B4-BE49-F238E27FC236}">
                <a16:creationId xmlns:a16="http://schemas.microsoft.com/office/drawing/2014/main" id="{49AB6290-90EA-47C9-9C7B-3A351C3BAFE8}"/>
              </a:ext>
            </a:extLst>
          </p:cNvPr>
          <p:cNvSpPr txBox="1">
            <a:spLocks/>
          </p:cNvSpPr>
          <p:nvPr/>
        </p:nvSpPr>
        <p:spPr>
          <a:xfrm>
            <a:off x="83100" y="134386"/>
            <a:ext cx="8520600" cy="606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끝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..!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난줄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알았죠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아닙니다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2" name="Google Shape;257;p23">
            <a:extLst>
              <a:ext uri="{FF2B5EF4-FFF2-40B4-BE49-F238E27FC236}">
                <a16:creationId xmlns:a16="http://schemas.microsoft.com/office/drawing/2014/main" id="{22FF3F95-9AB5-4D7C-A51E-309464B9D26D}"/>
              </a:ext>
            </a:extLst>
          </p:cNvPr>
          <p:cNvCxnSpPr>
            <a:cxnSpLocks/>
          </p:cNvCxnSpPr>
          <p:nvPr/>
        </p:nvCxnSpPr>
        <p:spPr>
          <a:xfrm>
            <a:off x="83100" y="681536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63;p24">
            <a:extLst>
              <a:ext uri="{FF2B5EF4-FFF2-40B4-BE49-F238E27FC236}">
                <a16:creationId xmlns:a16="http://schemas.microsoft.com/office/drawing/2014/main" id="{BE85AC6A-63B8-482E-B320-965E303A167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923692" y="2989386"/>
            <a:ext cx="4070839" cy="18375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기존에 생성한 작업정의를 확인할 수 있습니다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b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Json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파일을 복사 후 어플리케이션의 </a:t>
            </a:r>
            <a:b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프로그램내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Root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경로에 넣어줍니다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6239BE-6D5B-413D-9487-74B8B9B92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69" y="1020858"/>
            <a:ext cx="4608204" cy="375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015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18;p23">
            <a:extLst>
              <a:ext uri="{FF2B5EF4-FFF2-40B4-BE49-F238E27FC236}">
                <a16:creationId xmlns:a16="http://schemas.microsoft.com/office/drawing/2014/main" id="{49AB6290-90EA-47C9-9C7B-3A351C3BAFE8}"/>
              </a:ext>
            </a:extLst>
          </p:cNvPr>
          <p:cNvSpPr txBox="1">
            <a:spLocks/>
          </p:cNvSpPr>
          <p:nvPr/>
        </p:nvSpPr>
        <p:spPr>
          <a:xfrm>
            <a:off x="83100" y="134386"/>
            <a:ext cx="8520600" cy="606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진짜 배포 완료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2" name="Google Shape;257;p23">
            <a:extLst>
              <a:ext uri="{FF2B5EF4-FFF2-40B4-BE49-F238E27FC236}">
                <a16:creationId xmlns:a16="http://schemas.microsoft.com/office/drawing/2014/main" id="{22FF3F95-9AB5-4D7C-A51E-309464B9D26D}"/>
              </a:ext>
            </a:extLst>
          </p:cNvPr>
          <p:cNvCxnSpPr>
            <a:cxnSpLocks/>
          </p:cNvCxnSpPr>
          <p:nvPr/>
        </p:nvCxnSpPr>
        <p:spPr>
          <a:xfrm>
            <a:off x="83100" y="681536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63;p24">
            <a:extLst>
              <a:ext uri="{FF2B5EF4-FFF2-40B4-BE49-F238E27FC236}">
                <a16:creationId xmlns:a16="http://schemas.microsoft.com/office/drawing/2014/main" id="{BE85AC6A-63B8-482E-B320-965E303A167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169877" y="4273527"/>
            <a:ext cx="3780693" cy="6065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이제 </a:t>
            </a:r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Github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통하여 배포가 </a:t>
            </a: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가능해졌습니다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하지만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..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6C9808D-84BA-46DD-BB39-F2B6F7A46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0" y="969940"/>
            <a:ext cx="6238569" cy="31112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F45CD28-CAE0-4DC3-A3B4-CB791ADC4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0" y="4173560"/>
            <a:ext cx="4901056" cy="80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624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18;p23">
            <a:extLst>
              <a:ext uri="{FF2B5EF4-FFF2-40B4-BE49-F238E27FC236}">
                <a16:creationId xmlns:a16="http://schemas.microsoft.com/office/drawing/2014/main" id="{49AB6290-90EA-47C9-9C7B-3A351C3BAFE8}"/>
              </a:ext>
            </a:extLst>
          </p:cNvPr>
          <p:cNvSpPr txBox="1">
            <a:spLocks/>
          </p:cNvSpPr>
          <p:nvPr/>
        </p:nvSpPr>
        <p:spPr>
          <a:xfrm>
            <a:off x="83100" y="134386"/>
            <a:ext cx="8520600" cy="606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나머지는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Github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2" name="Google Shape;257;p23">
            <a:extLst>
              <a:ext uri="{FF2B5EF4-FFF2-40B4-BE49-F238E27FC236}">
                <a16:creationId xmlns:a16="http://schemas.microsoft.com/office/drawing/2014/main" id="{22FF3F95-9AB5-4D7C-A51E-309464B9D26D}"/>
              </a:ext>
            </a:extLst>
          </p:cNvPr>
          <p:cNvCxnSpPr>
            <a:cxnSpLocks/>
          </p:cNvCxnSpPr>
          <p:nvPr/>
        </p:nvCxnSpPr>
        <p:spPr>
          <a:xfrm>
            <a:off x="83100" y="681536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63;p24">
            <a:extLst>
              <a:ext uri="{FF2B5EF4-FFF2-40B4-BE49-F238E27FC236}">
                <a16:creationId xmlns:a16="http://schemas.microsoft.com/office/drawing/2014/main" id="{BE85AC6A-63B8-482E-B320-965E303A167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59397" y="890586"/>
            <a:ext cx="5126341" cy="38576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사실</a:t>
            </a:r>
            <a: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en-US" altLang="ko-KR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github</a:t>
            </a:r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있습니다</a:t>
            </a:r>
            <a: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(</a:t>
            </a:r>
            <a:r>
              <a:rPr lang="ko-KR" alt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귀찮은거</a:t>
            </a:r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아님</a:t>
            </a:r>
            <a: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b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endParaRPr lang="en-US" altLang="ko-KR" sz="1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아래의 </a:t>
            </a:r>
            <a:r>
              <a:rPr lang="ko-KR" alt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깃헙</a:t>
            </a:r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링크에서 </a:t>
            </a:r>
            <a:endParaRPr lang="en-US" altLang="ko-KR" sz="1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/>
            <a: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(https://github.com/14km/9th-depromeet-conf)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altLang="ko-KR" sz="1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아래의 파일을 확인하실 수 있습니다</a:t>
            </a:r>
            <a: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9th-depromeet-conf/.</a:t>
            </a:r>
            <a:r>
              <a:rPr lang="en-US" altLang="ko-KR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github</a:t>
            </a:r>
            <a: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/workflows/</a:t>
            </a:r>
            <a:r>
              <a:rPr lang="en-US" altLang="ko-KR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aws.yml</a:t>
            </a:r>
            <a:b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b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endParaRPr lang="en-US" altLang="ko-KR" sz="1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C07DB0-8C44-4F93-B0F5-4D19A1FF2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39" y="890586"/>
            <a:ext cx="325755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96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18;p23">
            <a:extLst>
              <a:ext uri="{FF2B5EF4-FFF2-40B4-BE49-F238E27FC236}">
                <a16:creationId xmlns:a16="http://schemas.microsoft.com/office/drawing/2014/main" id="{49AB6290-90EA-47C9-9C7B-3A351C3BAFE8}"/>
              </a:ext>
            </a:extLst>
          </p:cNvPr>
          <p:cNvSpPr txBox="1">
            <a:spLocks/>
          </p:cNvSpPr>
          <p:nvPr/>
        </p:nvSpPr>
        <p:spPr>
          <a:xfrm>
            <a:off x="83100" y="134386"/>
            <a:ext cx="8520600" cy="606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이제 마지막으로 외칩니다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2" name="Google Shape;257;p23">
            <a:extLst>
              <a:ext uri="{FF2B5EF4-FFF2-40B4-BE49-F238E27FC236}">
                <a16:creationId xmlns:a16="http://schemas.microsoft.com/office/drawing/2014/main" id="{22FF3F95-9AB5-4D7C-A51E-309464B9D26D}"/>
              </a:ext>
            </a:extLst>
          </p:cNvPr>
          <p:cNvCxnSpPr>
            <a:cxnSpLocks/>
          </p:cNvCxnSpPr>
          <p:nvPr/>
        </p:nvCxnSpPr>
        <p:spPr>
          <a:xfrm>
            <a:off x="83100" y="681536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그림 2" descr="사람, 실내, 정장, 보는이(가) 표시된 사진&#10;&#10;자동 생성된 설명">
            <a:extLst>
              <a:ext uri="{FF2B5EF4-FFF2-40B4-BE49-F238E27FC236}">
                <a16:creationId xmlns:a16="http://schemas.microsoft.com/office/drawing/2014/main" id="{E138C048-7C20-4680-B361-A436B7249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35" y="908171"/>
            <a:ext cx="6937329" cy="385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94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18;p23">
            <a:extLst>
              <a:ext uri="{FF2B5EF4-FFF2-40B4-BE49-F238E27FC236}">
                <a16:creationId xmlns:a16="http://schemas.microsoft.com/office/drawing/2014/main" id="{49AB6290-90EA-47C9-9C7B-3A351C3BAFE8}"/>
              </a:ext>
            </a:extLst>
          </p:cNvPr>
          <p:cNvSpPr txBox="1">
            <a:spLocks/>
          </p:cNvSpPr>
          <p:nvPr/>
        </p:nvSpPr>
        <p:spPr>
          <a:xfrm>
            <a:off x="3337673" y="1927113"/>
            <a:ext cx="2468653" cy="1289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 / A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2" name="Google Shape;257;p23">
            <a:extLst>
              <a:ext uri="{FF2B5EF4-FFF2-40B4-BE49-F238E27FC236}">
                <a16:creationId xmlns:a16="http://schemas.microsoft.com/office/drawing/2014/main" id="{22FF3F95-9AB5-4D7C-A51E-309464B9D26D}"/>
              </a:ext>
            </a:extLst>
          </p:cNvPr>
          <p:cNvCxnSpPr>
            <a:cxnSpLocks/>
          </p:cNvCxnSpPr>
          <p:nvPr/>
        </p:nvCxnSpPr>
        <p:spPr>
          <a:xfrm>
            <a:off x="83100" y="681536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56172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83100" y="134386"/>
            <a:ext cx="2317200" cy="6065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WARNING</a:t>
            </a: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57" name="Google Shape;257;p23"/>
          <p:cNvCxnSpPr/>
          <p:nvPr/>
        </p:nvCxnSpPr>
        <p:spPr>
          <a:xfrm>
            <a:off x="83100" y="681536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170" name="Picture 2" descr="Lessons and a warning for super fund directors and senior executives |  Greenfields">
            <a:extLst>
              <a:ext uri="{FF2B5EF4-FFF2-40B4-BE49-F238E27FC236}">
                <a16:creationId xmlns:a16="http://schemas.microsoft.com/office/drawing/2014/main" id="{5B463A91-2B47-4699-8DC2-76488D13B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792" y="1228687"/>
            <a:ext cx="6840415" cy="342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731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83100" y="134386"/>
            <a:ext cx="2317200" cy="6065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주의 사항</a:t>
            </a: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57" name="Google Shape;257;p23"/>
          <p:cNvCxnSpPr/>
          <p:nvPr/>
        </p:nvCxnSpPr>
        <p:spPr>
          <a:xfrm>
            <a:off x="83100" y="681536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0" name="Picture 2" descr="subicura.com/assets/article_images/2017-01-19-d...">
            <a:extLst>
              <a:ext uri="{FF2B5EF4-FFF2-40B4-BE49-F238E27FC236}">
                <a16:creationId xmlns:a16="http://schemas.microsoft.com/office/drawing/2014/main" id="{82483D78-A5EE-43B8-87DA-13FC367BB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187" y="1984250"/>
            <a:ext cx="1932346" cy="172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WS 보안: 빌트인 기능 8개 활용하기 (번역)">
            <a:extLst>
              <a:ext uri="{FF2B5EF4-FFF2-40B4-BE49-F238E27FC236}">
                <a16:creationId xmlns:a16="http://schemas.microsoft.com/office/drawing/2014/main" id="{B6FAD99C-C2C8-4A0E-8869-57B840A19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055" y="1919609"/>
            <a:ext cx="2470758" cy="185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"/>
          <p:cNvSpPr txBox="1">
            <a:spLocks noGrp="1"/>
          </p:cNvSpPr>
          <p:nvPr>
            <p:ph type="subTitle" idx="1"/>
          </p:nvPr>
        </p:nvSpPr>
        <p:spPr>
          <a:xfrm>
            <a:off x="4893700" y="2510528"/>
            <a:ext cx="4250300" cy="18416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어디에서나 컨테이너 이미지와 </a:t>
            </a:r>
            <a:b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아티팩트를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손쉽게 </a:t>
            </a:r>
            <a:b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저장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공유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및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배포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할 수 있는 완전관리형 컨테이너 레지스트리입니다</a:t>
            </a:r>
          </a:p>
        </p:txBody>
      </p:sp>
      <p:cxnSp>
        <p:nvCxnSpPr>
          <p:cNvPr id="264" name="Google Shape;264;p24"/>
          <p:cNvCxnSpPr>
            <a:cxnSpLocks/>
          </p:cNvCxnSpPr>
          <p:nvPr/>
        </p:nvCxnSpPr>
        <p:spPr>
          <a:xfrm>
            <a:off x="4460707" y="2275058"/>
            <a:ext cx="468329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0" name="Google Shape;270;p24"/>
          <p:cNvSpPr txBox="1">
            <a:spLocks noGrp="1"/>
          </p:cNvSpPr>
          <p:nvPr>
            <p:ph type="ctrTitle"/>
          </p:nvPr>
        </p:nvSpPr>
        <p:spPr>
          <a:xfrm>
            <a:off x="4557422" y="1764600"/>
            <a:ext cx="4489862" cy="5104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Impact"/>
                <a:sym typeface="Impact"/>
              </a:rPr>
              <a:t>Elastic Container Registry</a:t>
            </a:r>
          </a:p>
        </p:txBody>
      </p:sp>
      <p:pic>
        <p:nvPicPr>
          <p:cNvPr id="6" name="Graphic 20">
            <a:extLst>
              <a:ext uri="{FF2B5EF4-FFF2-40B4-BE49-F238E27FC236}">
                <a16:creationId xmlns:a16="http://schemas.microsoft.com/office/drawing/2014/main" id="{AA1B04B9-FB89-4388-80D9-31121E4CE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171" y="1466972"/>
            <a:ext cx="2209556" cy="2209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5684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"/>
          <p:cNvSpPr txBox="1">
            <a:spLocks noGrp="1"/>
          </p:cNvSpPr>
          <p:nvPr>
            <p:ph type="subTitle" idx="1"/>
          </p:nvPr>
        </p:nvSpPr>
        <p:spPr>
          <a:xfrm>
            <a:off x="4893700" y="2510528"/>
            <a:ext cx="4250300" cy="18416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컨테이너화된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애플리케이션의 </a:t>
            </a:r>
            <a:b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손쉬운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배포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및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조정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</a:t>
            </a:r>
            <a:b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b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도움이 되는 완전관리형 컨테이너 오케스트레이션 서비스입니다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64" name="Google Shape;264;p24"/>
          <p:cNvCxnSpPr>
            <a:cxnSpLocks/>
          </p:cNvCxnSpPr>
          <p:nvPr/>
        </p:nvCxnSpPr>
        <p:spPr>
          <a:xfrm>
            <a:off x="4460707" y="2275058"/>
            <a:ext cx="468329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0" name="Google Shape;270;p24"/>
          <p:cNvSpPr txBox="1">
            <a:spLocks noGrp="1"/>
          </p:cNvSpPr>
          <p:nvPr>
            <p:ph type="ctrTitle"/>
          </p:nvPr>
        </p:nvSpPr>
        <p:spPr>
          <a:xfrm>
            <a:off x="4572000" y="1764600"/>
            <a:ext cx="4250300" cy="5104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Impact"/>
                <a:sym typeface="Impact"/>
              </a:rPr>
              <a:t>Elastic Container Service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AB4C4DB-95E2-413A-A6F4-2CE682654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171" y="1466972"/>
            <a:ext cx="2209556" cy="2209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"/>
          <p:cNvSpPr txBox="1">
            <a:spLocks noGrp="1"/>
          </p:cNvSpPr>
          <p:nvPr>
            <p:ph type="subTitle" idx="1"/>
          </p:nvPr>
        </p:nvSpPr>
        <p:spPr>
          <a:xfrm>
            <a:off x="4893700" y="2510528"/>
            <a:ext cx="4250300" cy="18416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컨테이너에 적합한 서버리스 컴퓨팅 엔진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애플리케이션을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빌드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하는 데 보다 쉽게 초점을 맞출 수 있도록 해 줍니다</a:t>
            </a:r>
            <a:endParaRPr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64" name="Google Shape;264;p24"/>
          <p:cNvCxnSpPr>
            <a:cxnSpLocks/>
          </p:cNvCxnSpPr>
          <p:nvPr/>
        </p:nvCxnSpPr>
        <p:spPr>
          <a:xfrm>
            <a:off x="4460707" y="2275058"/>
            <a:ext cx="468329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0" name="Google Shape;270;p24"/>
          <p:cNvSpPr txBox="1">
            <a:spLocks noGrp="1"/>
          </p:cNvSpPr>
          <p:nvPr>
            <p:ph type="ctrTitle"/>
          </p:nvPr>
        </p:nvSpPr>
        <p:spPr>
          <a:xfrm>
            <a:off x="4572000" y="1764600"/>
            <a:ext cx="4250300" cy="5104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Impact"/>
                <a:sym typeface="Impact"/>
              </a:rPr>
              <a:t>AWS </a:t>
            </a:r>
            <a:r>
              <a:rPr lang="en-US" sz="2400" dirty="0" err="1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Impact"/>
                <a:sym typeface="Impact"/>
              </a:rPr>
              <a:t>Fargate</a:t>
            </a:r>
            <a:endParaRPr lang="en-US" sz="2400" dirty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Impact"/>
              <a:sym typeface="Impact"/>
            </a:endParaRPr>
          </a:p>
        </p:txBody>
      </p:sp>
      <p:pic>
        <p:nvPicPr>
          <p:cNvPr id="6" name="Graphic 14">
            <a:extLst>
              <a:ext uri="{FF2B5EF4-FFF2-40B4-BE49-F238E27FC236}">
                <a16:creationId xmlns:a16="http://schemas.microsoft.com/office/drawing/2014/main" id="{6309634D-EF9C-484E-87CC-2CF5093EF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170" y="1466973"/>
            <a:ext cx="2209556" cy="2209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9788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18;p23">
            <a:extLst>
              <a:ext uri="{FF2B5EF4-FFF2-40B4-BE49-F238E27FC236}">
                <a16:creationId xmlns:a16="http://schemas.microsoft.com/office/drawing/2014/main" id="{49AB6290-90EA-47C9-9C7B-3A351C3BAFE8}"/>
              </a:ext>
            </a:extLst>
          </p:cNvPr>
          <p:cNvSpPr txBox="1">
            <a:spLocks/>
          </p:cNvSpPr>
          <p:nvPr/>
        </p:nvSpPr>
        <p:spPr>
          <a:xfrm>
            <a:off x="83100" y="134386"/>
            <a:ext cx="2317200" cy="606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동작 방식</a:t>
            </a:r>
          </a:p>
        </p:txBody>
      </p:sp>
      <p:cxnSp>
        <p:nvCxnSpPr>
          <p:cNvPr id="12" name="Google Shape;257;p23">
            <a:extLst>
              <a:ext uri="{FF2B5EF4-FFF2-40B4-BE49-F238E27FC236}">
                <a16:creationId xmlns:a16="http://schemas.microsoft.com/office/drawing/2014/main" id="{22FF3F95-9AB5-4D7C-A51E-309464B9D26D}"/>
              </a:ext>
            </a:extLst>
          </p:cNvPr>
          <p:cNvCxnSpPr>
            <a:cxnSpLocks/>
          </p:cNvCxnSpPr>
          <p:nvPr/>
        </p:nvCxnSpPr>
        <p:spPr>
          <a:xfrm>
            <a:off x="83100" y="681536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122" name="Picture 2" descr="Amazon Elastic Container Service 작동 방식 다이어그램">
            <a:extLst>
              <a:ext uri="{FF2B5EF4-FFF2-40B4-BE49-F238E27FC236}">
                <a16:creationId xmlns:a16="http://schemas.microsoft.com/office/drawing/2014/main" id="{78B2B70A-A79D-46A0-AEF3-AFC6C78C1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02" y="943086"/>
            <a:ext cx="8315595" cy="385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449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18;p23">
            <a:extLst>
              <a:ext uri="{FF2B5EF4-FFF2-40B4-BE49-F238E27FC236}">
                <a16:creationId xmlns:a16="http://schemas.microsoft.com/office/drawing/2014/main" id="{49AB6290-90EA-47C9-9C7B-3A351C3BAFE8}"/>
              </a:ext>
            </a:extLst>
          </p:cNvPr>
          <p:cNvSpPr txBox="1">
            <a:spLocks/>
          </p:cNvSpPr>
          <p:nvPr/>
        </p:nvSpPr>
        <p:spPr>
          <a:xfrm>
            <a:off x="83100" y="134386"/>
            <a:ext cx="2317200" cy="606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동작 방식</a:t>
            </a:r>
          </a:p>
        </p:txBody>
      </p:sp>
      <p:pic>
        <p:nvPicPr>
          <p:cNvPr id="6146" name="Picture 2" descr="어머저건사야돼 일러스트 ai 복원버전 - Urbanbrush">
            <a:extLst>
              <a:ext uri="{FF2B5EF4-FFF2-40B4-BE49-F238E27FC236}">
                <a16:creationId xmlns:a16="http://schemas.microsoft.com/office/drawing/2014/main" id="{9A0F7C15-707C-48A0-A153-DC9F6201C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04" y="948626"/>
            <a:ext cx="7583792" cy="406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Google Shape;257;p23">
            <a:extLst>
              <a:ext uri="{FF2B5EF4-FFF2-40B4-BE49-F238E27FC236}">
                <a16:creationId xmlns:a16="http://schemas.microsoft.com/office/drawing/2014/main" id="{22FF3F95-9AB5-4D7C-A51E-309464B9D26D}"/>
              </a:ext>
            </a:extLst>
          </p:cNvPr>
          <p:cNvCxnSpPr>
            <a:cxnSpLocks/>
          </p:cNvCxnSpPr>
          <p:nvPr/>
        </p:nvCxnSpPr>
        <p:spPr>
          <a:xfrm>
            <a:off x="83100" y="681536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218;p23">
            <a:extLst>
              <a:ext uri="{FF2B5EF4-FFF2-40B4-BE49-F238E27FC236}">
                <a16:creationId xmlns:a16="http://schemas.microsoft.com/office/drawing/2014/main" id="{A303863B-94D0-4E4C-82F1-EC00FB04A47C}"/>
              </a:ext>
            </a:extLst>
          </p:cNvPr>
          <p:cNvSpPr txBox="1">
            <a:spLocks/>
          </p:cNvSpPr>
          <p:nvPr/>
        </p:nvSpPr>
        <p:spPr>
          <a:xfrm>
            <a:off x="1329624" y="2567354"/>
            <a:ext cx="2317200" cy="606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ko-KR" altLang="en-US" sz="24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어머</a:t>
            </a:r>
            <a:r>
              <a:rPr lang="en-US" altLang="ko-KR" sz="24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br>
              <a:rPr lang="en-US" altLang="ko-KR" sz="24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sz="24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이건 꼭 해야 해</a:t>
            </a:r>
            <a:r>
              <a:rPr lang="en-US" altLang="ko-KR" sz="24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24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1577879"/>
      </p:ext>
    </p:extLst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CFF48"/>
      </a:accent1>
      <a:accent2>
        <a:srgbClr val="ECFF48"/>
      </a:accent2>
      <a:accent3>
        <a:srgbClr val="ECFF48"/>
      </a:accent3>
      <a:accent4>
        <a:srgbClr val="ECFF48"/>
      </a:accent4>
      <a:accent5>
        <a:srgbClr val="ECFF48"/>
      </a:accent5>
      <a:accent6>
        <a:srgbClr val="ECFF48"/>
      </a:accent6>
      <a:hlink>
        <a:srgbClr val="ECFF4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</TotalTime>
  <Words>1319</Words>
  <Application>Microsoft Office PowerPoint</Application>
  <PresentationFormat>화면 슬라이드 쇼(16:9)</PresentationFormat>
  <Paragraphs>194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7" baseType="lpstr">
      <vt:lpstr>NotoSansKR</vt:lpstr>
      <vt:lpstr>배달의민족 도현</vt:lpstr>
      <vt:lpstr>SFMono-Regular</vt:lpstr>
      <vt:lpstr>타이포_파피루스 EB</vt:lpstr>
      <vt:lpstr>Roboto Black</vt:lpstr>
      <vt:lpstr>Bree Serif</vt:lpstr>
      <vt:lpstr>Roboto Light</vt:lpstr>
      <vt:lpstr>Malgun Gothic</vt:lpstr>
      <vt:lpstr>배달의민족 주아</vt:lpstr>
      <vt:lpstr>Roboto Mono Regular</vt:lpstr>
      <vt:lpstr>Arial</vt:lpstr>
      <vt:lpstr>WEB PROPOSAL</vt:lpstr>
      <vt:lpstr>야! 너두  할 수 있어!</vt:lpstr>
      <vt:lpstr>발표자</vt:lpstr>
      <vt:lpstr>WARNING</vt:lpstr>
      <vt:lpstr>주의 사항</vt:lpstr>
      <vt:lpstr>Elastic Container Registry</vt:lpstr>
      <vt:lpstr>Elastic Container Service</vt:lpstr>
      <vt:lpstr>AWS Fargate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PROJECT PROPOSAL</dc:title>
  <cp:lastModifiedBy>김민태</cp:lastModifiedBy>
  <cp:revision>166</cp:revision>
  <dcterms:modified xsi:type="dcterms:W3CDTF">2021-06-26T04:18:51Z</dcterms:modified>
</cp:coreProperties>
</file>